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66"/>
  </p:notesMasterIdLst>
  <p:sldIdLst>
    <p:sldId id="258" r:id="rId3"/>
    <p:sldId id="359" r:id="rId4"/>
    <p:sldId id="360" r:id="rId5"/>
    <p:sldId id="361" r:id="rId6"/>
    <p:sldId id="370" r:id="rId7"/>
    <p:sldId id="403" r:id="rId8"/>
    <p:sldId id="372" r:id="rId9"/>
    <p:sldId id="365" r:id="rId10"/>
    <p:sldId id="373" r:id="rId11"/>
    <p:sldId id="406" r:id="rId12"/>
    <p:sldId id="367" r:id="rId13"/>
    <p:sldId id="368" r:id="rId14"/>
    <p:sldId id="369" r:id="rId15"/>
    <p:sldId id="375" r:id="rId16"/>
    <p:sldId id="363" r:id="rId17"/>
    <p:sldId id="404" r:id="rId18"/>
    <p:sldId id="364" r:id="rId19"/>
    <p:sldId id="382" r:id="rId20"/>
    <p:sldId id="374" r:id="rId21"/>
    <p:sldId id="385" r:id="rId22"/>
    <p:sldId id="376" r:id="rId23"/>
    <p:sldId id="377" r:id="rId24"/>
    <p:sldId id="380" r:id="rId25"/>
    <p:sldId id="379" r:id="rId26"/>
    <p:sldId id="383" r:id="rId27"/>
    <p:sldId id="402" r:id="rId28"/>
    <p:sldId id="337" r:id="rId29"/>
    <p:sldId id="327" r:id="rId30"/>
    <p:sldId id="283" r:id="rId31"/>
    <p:sldId id="287" r:id="rId32"/>
    <p:sldId id="288" r:id="rId33"/>
    <p:sldId id="351" r:id="rId34"/>
    <p:sldId id="292" r:id="rId35"/>
    <p:sldId id="362" r:id="rId36"/>
    <p:sldId id="265" r:id="rId37"/>
    <p:sldId id="405" r:id="rId38"/>
    <p:sldId id="264" r:id="rId39"/>
    <p:sldId id="394" r:id="rId40"/>
    <p:sldId id="388" r:id="rId41"/>
    <p:sldId id="400" r:id="rId42"/>
    <p:sldId id="389" r:id="rId43"/>
    <p:sldId id="390" r:id="rId44"/>
    <p:sldId id="392" r:id="rId45"/>
    <p:sldId id="407" r:id="rId46"/>
    <p:sldId id="395" r:id="rId47"/>
    <p:sldId id="396" r:id="rId48"/>
    <p:sldId id="397" r:id="rId49"/>
    <p:sldId id="398" r:id="rId50"/>
    <p:sldId id="399" r:id="rId51"/>
    <p:sldId id="391" r:id="rId52"/>
    <p:sldId id="393" r:id="rId53"/>
    <p:sldId id="408" r:id="rId54"/>
    <p:sldId id="305" r:id="rId55"/>
    <p:sldId id="306" r:id="rId56"/>
    <p:sldId id="307" r:id="rId57"/>
    <p:sldId id="308" r:id="rId58"/>
    <p:sldId id="309" r:id="rId59"/>
    <p:sldId id="313" r:id="rId60"/>
    <p:sldId id="310" r:id="rId61"/>
    <p:sldId id="311" r:id="rId62"/>
    <p:sldId id="323" r:id="rId63"/>
    <p:sldId id="324" r:id="rId64"/>
    <p:sldId id="27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7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849A5-CE99-40AA-A79B-B7C92C1E1DA7}" type="datetimeFigureOut">
              <a:rPr lang="en-US" smtClean="0"/>
              <a:t>12/19/2013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E4065-02F1-4D02-A2F7-6D7AC016AEB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746FA-7819-4E94-B929-44B260D90934}" type="slidenum">
              <a:rPr lang="fr-FR"/>
              <a:pPr/>
              <a:t>27</a:t>
            </a:fld>
            <a:endParaRPr lang="fr-FR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7388"/>
            <a:ext cx="4572000" cy="3429000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</p:spPr>
        <p:txBody>
          <a:bodyPr/>
          <a:lstStyle/>
          <a:p>
            <a:r>
              <a:rPr lang="en-US" b="1"/>
              <a:t>Colour usage</a:t>
            </a:r>
          </a:p>
          <a:p>
            <a:r>
              <a:rPr lang="en-US"/>
              <a:t>A custom slide colour scheme has been applied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5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0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0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9FB5B-B2F5-4953-A744-2F0491BBD691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5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D615D-D94F-41E7-9E63-568354AE148C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7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C03878-C756-48EE-8F4B-D91919882276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71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A1AE47-0201-4320-937F-317369577C1A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61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910DC5-767B-4307-8BFC-CBC9A925DA71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7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D74FB-717D-452F-916E-36975F3E7740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40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74FC58-F32C-4E78-A05B-DCD8010554A5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3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B0B38-BC9B-45AC-A5A5-7E70F6682888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9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17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8D972-466E-4998-92C6-9BF703F48F88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28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48543-E16A-4A4A-AFB2-8BAFF2B6834E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35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E539A-FEA7-48F9-980C-83E9EBC85DA6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81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564156-DE64-49C3-88EB-69E5AF5B74CF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9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C7792AC-FA98-4600-9F9C-9E97E9254C1B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821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7F02A7-CB32-4296-BBDF-735563C98A1A}" type="slidenum">
              <a:rPr lang="fr-FR">
                <a:solidFill>
                  <a:srgbClr val="000000"/>
                </a:solidFill>
              </a:rPr>
              <a:pPr/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5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2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5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9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9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5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9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553200"/>
            <a:ext cx="676910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mtClean="0">
                <a:solidFill>
                  <a:srgbClr val="000000"/>
                </a:solidFill>
              </a:rPr>
              <a:t>CGG - MULTI-PARAMETRIC INVERSION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AFCC41-14FA-40C8-992A-AD679E59466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7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eiscope.oca.eu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hyperlink" Target="http://seiscope2.osug.f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332656"/>
            <a:ext cx="5842992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"Multi-parameter </a:t>
            </a:r>
            <a:r>
              <a:rPr lang="en-US" sz="3600" dirty="0"/>
              <a:t>seismic inversion</a:t>
            </a:r>
            <a:r>
              <a:rPr lang="en-US" sz="3600" dirty="0" smtClean="0"/>
              <a:t>".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05754" y="1591638"/>
            <a:ext cx="873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By </a:t>
            </a:r>
            <a:r>
              <a:rPr lang="fr-FR" dirty="0">
                <a:solidFill>
                  <a:srgbClr val="0070C0"/>
                </a:solidFill>
              </a:rPr>
              <a:t>J</a:t>
            </a:r>
            <a:r>
              <a:rPr lang="fr-FR" dirty="0" smtClean="0">
                <a:solidFill>
                  <a:srgbClr val="0070C0"/>
                </a:solidFill>
              </a:rPr>
              <a:t>. Virieux</a:t>
            </a:r>
            <a:r>
              <a:rPr lang="fr-FR" baseline="30000" dirty="0" smtClean="0">
                <a:solidFill>
                  <a:srgbClr val="0070C0"/>
                </a:solidFill>
              </a:rPr>
              <a:t>1  </a:t>
            </a:r>
            <a:r>
              <a:rPr lang="fr-FR" dirty="0" smtClean="0">
                <a:solidFill>
                  <a:srgbClr val="0070C0"/>
                </a:solidFill>
              </a:rPr>
              <a:t>, </a:t>
            </a:r>
            <a:r>
              <a:rPr lang="fr-FR" dirty="0" smtClean="0">
                <a:solidFill>
                  <a:srgbClr val="0070C0"/>
                </a:solidFill>
              </a:rPr>
              <a:t>F. Bretaudeau</a:t>
            </a:r>
            <a:r>
              <a:rPr lang="fr-FR" baseline="30000" dirty="0" smtClean="0">
                <a:solidFill>
                  <a:srgbClr val="0070C0"/>
                </a:solidFill>
              </a:rPr>
              <a:t>1</a:t>
            </a:r>
            <a:r>
              <a:rPr lang="fr-FR" dirty="0" smtClean="0">
                <a:solidFill>
                  <a:srgbClr val="0070C0"/>
                </a:solidFill>
              </a:rPr>
              <a:t>, R</a:t>
            </a:r>
            <a:r>
              <a:rPr lang="fr-FR" dirty="0" smtClean="0">
                <a:solidFill>
                  <a:srgbClr val="0070C0"/>
                </a:solidFill>
              </a:rPr>
              <a:t>. Brossier</a:t>
            </a:r>
            <a:r>
              <a:rPr lang="fr-FR" baseline="30000" dirty="0" smtClean="0">
                <a:solidFill>
                  <a:srgbClr val="0070C0"/>
                </a:solidFill>
              </a:rPr>
              <a:t>1</a:t>
            </a:r>
            <a:r>
              <a:rPr lang="fr-FR" dirty="0" smtClean="0">
                <a:solidFill>
                  <a:srgbClr val="0070C0"/>
                </a:solidFill>
              </a:rPr>
              <a:t>, L. Métivier</a:t>
            </a:r>
            <a:r>
              <a:rPr lang="fr-FR" baseline="30000" dirty="0" smtClean="0">
                <a:solidFill>
                  <a:srgbClr val="0070C0"/>
                </a:solidFill>
              </a:rPr>
              <a:t>1,2</a:t>
            </a:r>
            <a:r>
              <a:rPr lang="fr-FR" dirty="0" smtClean="0">
                <a:solidFill>
                  <a:srgbClr val="0070C0"/>
                </a:solidFill>
              </a:rPr>
              <a:t>, S. </a:t>
            </a:r>
            <a:r>
              <a:rPr lang="fr-FR" dirty="0" smtClean="0">
                <a:solidFill>
                  <a:srgbClr val="0070C0"/>
                </a:solidFill>
              </a:rPr>
              <a:t>Operto</a:t>
            </a:r>
            <a:r>
              <a:rPr lang="fr-FR" baseline="30000" dirty="0" smtClean="0">
                <a:solidFill>
                  <a:srgbClr val="0070C0"/>
                </a:solidFill>
              </a:rPr>
              <a:t>3</a:t>
            </a:r>
            <a:r>
              <a:rPr lang="fr-FR" dirty="0" smtClean="0">
                <a:solidFill>
                  <a:srgbClr val="0070C0"/>
                </a:solidFill>
              </a:rPr>
              <a:t>, A. Ribodetti</a:t>
            </a:r>
            <a:r>
              <a:rPr lang="fr-FR" baseline="30000" dirty="0" smtClean="0">
                <a:solidFill>
                  <a:srgbClr val="0070C0"/>
                </a:solidFill>
              </a:rPr>
              <a:t>3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</a:p>
          <a:p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0070C0"/>
                </a:solidFill>
              </a:rPr>
              <a:t>                                                                           </a:t>
            </a:r>
            <a:r>
              <a:rPr lang="fr-FR" dirty="0" smtClean="0">
                <a:solidFill>
                  <a:srgbClr val="0070C0"/>
                </a:solidFill>
              </a:rPr>
              <a:t>AND </a:t>
            </a:r>
            <a:r>
              <a:rPr lang="fr-FR" dirty="0" smtClean="0">
                <a:solidFill>
                  <a:srgbClr val="0070C0"/>
                </a:solidFill>
              </a:rPr>
              <a:t>SEISCOPE GROUP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baseline="30000" dirty="0"/>
              <a:t>1 </a:t>
            </a:r>
            <a:r>
              <a:rPr lang="fr-FR" dirty="0" err="1"/>
              <a:t>ISTerre</a:t>
            </a:r>
            <a:r>
              <a:rPr lang="fr-FR" dirty="0"/>
              <a:t>, UJF-CNRS, </a:t>
            </a:r>
            <a:r>
              <a:rPr lang="fr-FR" baseline="30000" dirty="0"/>
              <a:t>2</a:t>
            </a:r>
            <a:r>
              <a:rPr lang="fr-FR" dirty="0"/>
              <a:t> </a:t>
            </a:r>
            <a:r>
              <a:rPr lang="fr-FR" dirty="0" smtClean="0"/>
              <a:t>LJK</a:t>
            </a:r>
            <a:r>
              <a:rPr lang="fr-FR" dirty="0"/>
              <a:t>, UJF-CNRS, 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r>
              <a:rPr lang="fr-FR" dirty="0"/>
              <a:t>GEOAZUR, CNRS-UNSA-IRD-OCA, </a:t>
            </a:r>
            <a:r>
              <a:rPr lang="fr-FR" dirty="0" smtClean="0"/>
              <a:t>France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b="8026"/>
          <a:stretch/>
        </p:blipFill>
        <p:spPr>
          <a:xfrm>
            <a:off x="323528" y="3861048"/>
            <a:ext cx="8624884" cy="2101592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067944" y="2564904"/>
            <a:ext cx="4989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</a:rPr>
              <a:t>SEISCOPE I </a:t>
            </a:r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  <a:hlinkClick r:id="rId3"/>
              </a:rPr>
              <a:t>http</a:t>
            </a:r>
            <a:r>
              <a:rPr lang="fr-FR" b="0" i="1" dirty="0">
                <a:solidFill>
                  <a:srgbClr val="FF0000"/>
                </a:solidFill>
                <a:latin typeface="Times" pitchFamily="18" charset="0"/>
                <a:hlinkClick r:id="rId3"/>
              </a:rPr>
              <a:t>://</a:t>
            </a:r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  <a:hlinkClick r:id="rId3"/>
              </a:rPr>
              <a:t>seiscope.oca.eu</a:t>
            </a:r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</a:rPr>
              <a:t> (2005-2011)</a:t>
            </a:r>
          </a:p>
          <a:p>
            <a:endParaRPr lang="fr-FR" b="0" i="1" dirty="0" smtClean="0">
              <a:solidFill>
                <a:srgbClr val="FF0000"/>
              </a:solidFill>
              <a:latin typeface="Times" pitchFamily="18" charset="0"/>
            </a:endParaRPr>
          </a:p>
          <a:p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</a:rPr>
              <a:t>SEISCOPE II </a:t>
            </a:r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  <a:hlinkClick r:id="rId4"/>
              </a:rPr>
              <a:t>http://seiscope2.osug.fr</a:t>
            </a:r>
            <a:r>
              <a:rPr lang="fr-FR" b="0" i="1" dirty="0" smtClean="0">
                <a:solidFill>
                  <a:srgbClr val="FF0000"/>
                </a:solidFill>
                <a:latin typeface="Times" pitchFamily="18" charset="0"/>
              </a:rPr>
              <a:t> (2013-2018)</a:t>
            </a:r>
            <a:endParaRPr lang="fr-FR" b="0" i="1" dirty="0">
              <a:solidFill>
                <a:srgbClr val="FF0000"/>
              </a:solidFill>
              <a:latin typeface="Times" pitchFamily="18" charset="0"/>
            </a:endParaRPr>
          </a:p>
        </p:txBody>
      </p:sp>
      <p:pic>
        <p:nvPicPr>
          <p:cNvPr id="28" name="Picture 8" descr="logo_complet_debut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827584" y="2564904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660232" y="57959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 PETROBRAS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8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274638"/>
            <a:ext cx="5626968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Normal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equations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619671" y="2132856"/>
                <a:ext cx="5772028" cy="76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ℜ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ℜ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𝐽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1" smtClean="0">
                                          <a:latin typeface="Cambria Math"/>
                                          <a:ea typeface="Cambria Math"/>
                                        </a:rPr>
                                        <m:t>Δ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…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1" smtClean="0">
                                          <a:latin typeface="Cambria Math"/>
                                          <a:ea typeface="Cambria Math"/>
                                        </a:rPr>
                                        <m:t>Δ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ℜ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1" y="2132856"/>
                <a:ext cx="5772028" cy="768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669124" y="162880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Updating</a:t>
            </a:r>
            <a:r>
              <a:rPr lang="fr-FR" dirty="0" smtClean="0"/>
              <a:t> the model </a:t>
            </a:r>
            <a:r>
              <a:rPr lang="fr-FR" dirty="0" err="1" smtClean="0"/>
              <a:t>requires</a:t>
            </a:r>
            <a:r>
              <a:rPr lang="fr-FR" dirty="0" smtClean="0"/>
              <a:t> an </a:t>
            </a:r>
            <a:r>
              <a:rPr lang="fr-FR" dirty="0" err="1" smtClean="0"/>
              <a:t>accurate</a:t>
            </a:r>
            <a:r>
              <a:rPr lang="fr-FR" dirty="0" smtClean="0"/>
              <a:t> estimation of the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124" y="2901656"/>
            <a:ext cx="236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Dimensionality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491880" y="3717032"/>
                <a:ext cx="295805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d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717032"/>
                <a:ext cx="2958054" cy="714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1007095" y="3286052"/>
            <a:ext cx="813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Only</a:t>
            </a:r>
            <a:r>
              <a:rPr lang="fr-FR" sz="1600" dirty="0" smtClean="0"/>
              <a:t> the action of the </a:t>
            </a:r>
            <a:r>
              <a:rPr lang="fr-FR" sz="1600" dirty="0" err="1" smtClean="0"/>
              <a:t>Hessian</a:t>
            </a:r>
            <a:r>
              <a:rPr lang="fr-FR" sz="1600" dirty="0" smtClean="0"/>
              <a:t> on the gradient </a:t>
            </a:r>
            <a:r>
              <a:rPr lang="fr-FR" sz="1600" dirty="0" err="1" smtClean="0"/>
              <a:t>gives</a:t>
            </a:r>
            <a:r>
              <a:rPr lang="fr-FR" sz="1600" dirty="0" smtClean="0"/>
              <a:t> the </a:t>
            </a:r>
            <a:r>
              <a:rPr lang="fr-FR" sz="1600" dirty="0" err="1" smtClean="0"/>
              <a:t>physical</a:t>
            </a:r>
            <a:r>
              <a:rPr lang="fr-FR" sz="1600" dirty="0" smtClean="0"/>
              <a:t> </a:t>
            </a:r>
            <a:r>
              <a:rPr lang="fr-FR" sz="1600" dirty="0" err="1" smtClean="0"/>
              <a:t>units</a:t>
            </a:r>
            <a:r>
              <a:rPr lang="fr-FR" sz="1600" dirty="0" smtClean="0"/>
              <a:t> of the model perturbation</a:t>
            </a:r>
            <a:endParaRPr lang="en-US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15176" y="4509120"/>
            <a:ext cx="764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Hessian</a:t>
            </a:r>
            <a:r>
              <a:rPr lang="fr-FR" dirty="0" smtClean="0"/>
              <a:t> structure (</a:t>
            </a:r>
            <a:r>
              <a:rPr lang="fr-FR" dirty="0" err="1" smtClean="0">
                <a:solidFill>
                  <a:srgbClr val="0070C0"/>
                </a:solidFill>
              </a:rPr>
              <a:t>often</a:t>
            </a:r>
            <a:r>
              <a:rPr lang="fr-FR" dirty="0" smtClean="0">
                <a:solidFill>
                  <a:srgbClr val="0070C0"/>
                </a:solidFill>
              </a:rPr>
              <a:t> an approximation </a:t>
            </a:r>
            <a:r>
              <a:rPr lang="fr-FR" dirty="0" err="1" smtClean="0">
                <a:solidFill>
                  <a:srgbClr val="0070C0"/>
                </a:solidFill>
              </a:rPr>
              <a:t>with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some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smooth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regularization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037161" y="4890646"/>
            <a:ext cx="813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Model </a:t>
            </a:r>
            <a:r>
              <a:rPr lang="fr-FR" sz="1600" dirty="0" err="1" smtClean="0"/>
              <a:t>parameter</a:t>
            </a:r>
            <a:r>
              <a:rPr lang="fr-FR" sz="1600" dirty="0" smtClean="0"/>
              <a:t> description </a:t>
            </a:r>
            <a:r>
              <a:rPr lang="fr-FR" sz="1600" dirty="0" err="1" smtClean="0"/>
              <a:t>such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the </a:t>
            </a:r>
            <a:r>
              <a:rPr lang="fr-FR" sz="1600" dirty="0" err="1" smtClean="0"/>
              <a:t>Hessian</a:t>
            </a:r>
            <a:r>
              <a:rPr lang="fr-FR" sz="1600" dirty="0" smtClean="0"/>
              <a:t> has a more or </a:t>
            </a:r>
            <a:r>
              <a:rPr lang="fr-FR" sz="1600" dirty="0" err="1" smtClean="0"/>
              <a:t>less</a:t>
            </a:r>
            <a:r>
              <a:rPr lang="fr-FR" sz="1600" dirty="0" smtClean="0"/>
              <a:t> diagonal </a:t>
            </a:r>
            <a:r>
              <a:rPr lang="fr-FR" sz="1600" dirty="0" err="1" smtClean="0"/>
              <a:t>shape</a:t>
            </a:r>
            <a:r>
              <a:rPr lang="fr-FR" sz="1600" dirty="0"/>
              <a:t> </a:t>
            </a:r>
            <a:r>
              <a:rPr lang="fr-FR" sz="1600" dirty="0" smtClean="0"/>
              <a:t>in </a:t>
            </a:r>
            <a:r>
              <a:rPr lang="fr-FR" sz="1600" dirty="0" err="1" smtClean="0"/>
              <a:t>order</a:t>
            </a:r>
            <a:r>
              <a:rPr lang="fr-FR" sz="1600" dirty="0" smtClean="0"/>
              <a:t> to cancel out </a:t>
            </a:r>
            <a:r>
              <a:rPr lang="fr-FR" sz="1600" dirty="0" err="1" smtClean="0"/>
              <a:t>trade-offs</a:t>
            </a:r>
            <a:r>
              <a:rPr lang="fr-FR" sz="1600" dirty="0" smtClean="0"/>
              <a:t>, if possible.</a:t>
            </a:r>
            <a:endParaRPr lang="en-US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3851920" y="5374332"/>
            <a:ext cx="5577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SVD </a:t>
            </a:r>
            <a:r>
              <a:rPr lang="fr-FR" sz="1600" dirty="0" err="1" smtClean="0"/>
              <a:t>decomposition</a:t>
            </a:r>
            <a:r>
              <a:rPr lang="fr-FR" sz="1600" dirty="0" smtClean="0"/>
              <a:t> (</a:t>
            </a:r>
            <a:r>
              <a:rPr lang="fr-FR" sz="1600" dirty="0" err="1" smtClean="0"/>
              <a:t>Plessix</a:t>
            </a:r>
            <a:r>
              <a:rPr lang="fr-FR" sz="1600" dirty="0" smtClean="0"/>
              <a:t> and Cao, 2011)</a:t>
            </a:r>
          </a:p>
          <a:p>
            <a:r>
              <a:rPr lang="fr-FR" sz="1600" dirty="0" err="1" smtClean="0"/>
              <a:t>Resolution</a:t>
            </a:r>
            <a:r>
              <a:rPr lang="fr-FR" sz="1600" dirty="0" smtClean="0"/>
              <a:t>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(</a:t>
            </a:r>
            <a:r>
              <a:rPr lang="fr-FR" sz="1600" dirty="0" err="1" smtClean="0"/>
              <a:t>Fichtner</a:t>
            </a:r>
            <a:r>
              <a:rPr lang="fr-FR" sz="1600" dirty="0" smtClean="0"/>
              <a:t> &amp; </a:t>
            </a:r>
            <a:r>
              <a:rPr lang="fr-FR" sz="1600" dirty="0" err="1" smtClean="0"/>
              <a:t>Trampert</a:t>
            </a:r>
            <a:r>
              <a:rPr lang="fr-FR" sz="1600" dirty="0" smtClean="0"/>
              <a:t>, 2011)</a:t>
            </a:r>
          </a:p>
          <a:p>
            <a:r>
              <a:rPr lang="fr-FR" sz="1600" dirty="0" err="1" smtClean="0"/>
              <a:t>Asymptotic</a:t>
            </a:r>
            <a:r>
              <a:rPr lang="fr-FR" sz="1600" dirty="0" smtClean="0"/>
              <a:t>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(Jin et al, 1992, </a:t>
            </a:r>
            <a:r>
              <a:rPr lang="fr-FR" sz="1600" dirty="0" err="1" smtClean="0"/>
              <a:t>Lambaré</a:t>
            </a:r>
            <a:r>
              <a:rPr lang="fr-FR" sz="1600" dirty="0" smtClean="0"/>
              <a:t> et al, 2003)</a:t>
            </a:r>
          </a:p>
          <a:p>
            <a:r>
              <a:rPr lang="fr-FR" sz="1600" dirty="0" smtClean="0"/>
              <a:t>Multi-</a:t>
            </a:r>
            <a:r>
              <a:rPr lang="fr-FR" sz="1600" dirty="0" err="1" smtClean="0"/>
              <a:t>scale</a:t>
            </a:r>
            <a:r>
              <a:rPr lang="fr-FR" sz="1600" dirty="0" smtClean="0"/>
              <a:t> investigation (</a:t>
            </a:r>
            <a:r>
              <a:rPr lang="fr-FR" sz="1600" dirty="0" err="1" smtClean="0"/>
              <a:t>Op’t</a:t>
            </a:r>
            <a:r>
              <a:rPr lang="fr-FR" sz="1600" dirty="0" smtClean="0"/>
              <a:t> </a:t>
            </a:r>
            <a:r>
              <a:rPr lang="fr-FR" sz="1600" dirty="0" err="1" smtClean="0"/>
              <a:t>Root</a:t>
            </a:r>
            <a:r>
              <a:rPr lang="fr-FR" sz="1600" dirty="0" smtClean="0"/>
              <a:t> et al, 2012)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9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1456" y="188640"/>
            <a:ext cx="641905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Inverse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Hessian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Role</a:t>
            </a:r>
            <a:r>
              <a:rPr lang="fr-FR" dirty="0" smtClean="0"/>
              <a:t> of the inverse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endParaRPr lang="fr-FR" dirty="0" smtClean="0"/>
          </a:p>
          <a:p>
            <a:pPr lvl="1"/>
            <a:r>
              <a:rPr lang="fr-FR" dirty="0" err="1" smtClean="0"/>
              <a:t>Deconvolution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endParaRPr lang="fr-FR" dirty="0" smtClean="0"/>
          </a:p>
          <a:p>
            <a:pPr lvl="2"/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updates </a:t>
            </a:r>
            <a:r>
              <a:rPr lang="fr-FR" dirty="0" err="1" smtClean="0"/>
              <a:t>provided</a:t>
            </a:r>
            <a:r>
              <a:rPr lang="fr-FR" dirty="0" smtClean="0"/>
              <a:t> by the gradient</a:t>
            </a:r>
          </a:p>
          <a:p>
            <a:pPr lvl="2"/>
            <a:r>
              <a:rPr lang="fr-FR" dirty="0" err="1" smtClean="0"/>
              <a:t>Refocusing</a:t>
            </a:r>
            <a:r>
              <a:rPr lang="fr-FR" dirty="0" smtClean="0"/>
              <a:t> updates on </a:t>
            </a:r>
            <a:r>
              <a:rPr lang="fr-FR" dirty="0" err="1" smtClean="0"/>
              <a:t>poorly</a:t>
            </a:r>
            <a:r>
              <a:rPr lang="fr-FR" dirty="0" smtClean="0"/>
              <a:t> </a:t>
            </a:r>
            <a:r>
              <a:rPr lang="fr-FR" dirty="0" err="1" smtClean="0"/>
              <a:t>sampled</a:t>
            </a:r>
            <a:r>
              <a:rPr lang="fr-FR" dirty="0" smtClean="0"/>
              <a:t> zones</a:t>
            </a:r>
          </a:p>
          <a:p>
            <a:pPr lvl="1"/>
            <a:r>
              <a:rPr lang="fr-FR" dirty="0" smtClean="0"/>
              <a:t>Second-</a:t>
            </a:r>
            <a:r>
              <a:rPr lang="fr-FR" dirty="0" err="1" smtClean="0"/>
              <a:t>order</a:t>
            </a:r>
            <a:r>
              <a:rPr lang="fr-FR" dirty="0" smtClean="0"/>
              <a:t> correction</a:t>
            </a:r>
          </a:p>
          <a:p>
            <a:pPr marL="457200" lvl="1" indent="0">
              <a:buNone/>
            </a:pPr>
            <a:r>
              <a:rPr lang="fr-FR" dirty="0"/>
              <a:t>(</a:t>
            </a:r>
            <a:r>
              <a:rPr lang="fr-FR" dirty="0" smtClean="0"/>
              <a:t>Gradient </a:t>
            </a:r>
            <a:r>
              <a:rPr lang="fr-FR" dirty="0" err="1" smtClean="0"/>
              <a:t>related</a:t>
            </a:r>
            <a:r>
              <a:rPr lang="fr-FR" dirty="0" smtClean="0"/>
              <a:t> to single perturbation </a:t>
            </a:r>
            <a:r>
              <a:rPr lang="fr-FR" dirty="0" err="1" smtClean="0"/>
              <a:t>theory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Hessian</a:t>
            </a:r>
            <a:r>
              <a:rPr lang="fr-FR" dirty="0" smtClean="0"/>
              <a:t> corrects for </a:t>
            </a:r>
            <a:r>
              <a:rPr lang="fr-FR" dirty="0" err="1" smtClean="0"/>
              <a:t>artifacts</a:t>
            </a:r>
            <a:r>
              <a:rPr lang="fr-FR" dirty="0" smtClean="0"/>
              <a:t> in gradient by </a:t>
            </a:r>
            <a:r>
              <a:rPr lang="fr-FR" dirty="0" err="1" smtClean="0"/>
              <a:t>considering</a:t>
            </a:r>
            <a:r>
              <a:rPr lang="fr-FR" dirty="0" smtClean="0"/>
              <a:t> second-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terms</a:t>
            </a:r>
            <a:r>
              <a:rPr lang="fr-FR" dirty="0" smtClean="0"/>
              <a:t> (</a:t>
            </a:r>
            <a:r>
              <a:rPr lang="fr-FR" dirty="0" err="1" smtClean="0"/>
              <a:t>neglected</a:t>
            </a:r>
            <a:r>
              <a:rPr lang="fr-FR" dirty="0" smtClean="0"/>
              <a:t> in Gauss-Newton approximation)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260648"/>
            <a:ext cx="5842992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Inverse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Hessian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Operator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637112"/>
          </a:xfrm>
        </p:spPr>
        <p:txBody>
          <a:bodyPr/>
          <a:lstStyle/>
          <a:p>
            <a:r>
              <a:rPr lang="fr-FR" sz="2400" dirty="0" err="1" smtClean="0"/>
              <a:t>Assessment</a:t>
            </a:r>
            <a:r>
              <a:rPr lang="fr-FR" sz="2400" dirty="0" smtClean="0"/>
              <a:t>: </a:t>
            </a:r>
            <a:r>
              <a:rPr lang="fr-FR" sz="2000" dirty="0" smtClean="0"/>
              <a:t>the inverse </a:t>
            </a:r>
            <a:r>
              <a:rPr lang="fr-FR" sz="2000" dirty="0" err="1" smtClean="0"/>
              <a:t>hessian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err="1" smtClean="0"/>
              <a:t>plays</a:t>
            </a:r>
            <a:r>
              <a:rPr lang="fr-FR" sz="2000" dirty="0" smtClean="0"/>
              <a:t> a crucial </a:t>
            </a:r>
            <a:r>
              <a:rPr lang="fr-FR" sz="2000" dirty="0" err="1" smtClean="0"/>
              <a:t>role</a:t>
            </a:r>
            <a:r>
              <a:rPr lang="fr-FR" sz="2000" dirty="0" smtClean="0"/>
              <a:t> in local inversion </a:t>
            </a:r>
            <a:r>
              <a:rPr lang="fr-FR" sz="2000" dirty="0" err="1" smtClean="0"/>
              <a:t>schemes</a:t>
            </a:r>
            <a:r>
              <a:rPr lang="fr-FR" sz="2000" dirty="0" smtClean="0"/>
              <a:t> BUT …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too</a:t>
            </a:r>
            <a:r>
              <a:rPr lang="fr-FR" sz="2000" dirty="0" smtClean="0"/>
              <a:t> </a:t>
            </a:r>
            <a:r>
              <a:rPr lang="fr-FR" sz="2000" dirty="0" err="1" smtClean="0"/>
              <a:t>expensive</a:t>
            </a:r>
            <a:r>
              <a:rPr lang="fr-FR" sz="2000" dirty="0" smtClean="0"/>
              <a:t> to </a:t>
            </a:r>
            <a:r>
              <a:rPr lang="fr-FR" sz="2000" dirty="0" err="1" smtClean="0"/>
              <a:t>compute</a:t>
            </a:r>
            <a:endParaRPr lang="fr-FR" sz="2000" dirty="0" smtClean="0"/>
          </a:p>
          <a:p>
            <a:endParaRPr lang="fr-FR" sz="2400" dirty="0" smtClean="0"/>
          </a:p>
          <a:p>
            <a:r>
              <a:rPr lang="fr-FR" sz="2400" dirty="0" smtClean="0"/>
              <a:t>Question</a:t>
            </a:r>
            <a:r>
              <a:rPr lang="fr-FR" sz="2400" dirty="0"/>
              <a:t>:</a:t>
            </a:r>
            <a:r>
              <a:rPr lang="fr-FR" sz="2400" dirty="0" smtClean="0"/>
              <a:t> 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better</a:t>
            </a:r>
            <a:r>
              <a:rPr lang="fr-FR" sz="2000" dirty="0" smtClean="0"/>
              <a:t> </a:t>
            </a:r>
            <a:r>
              <a:rPr lang="fr-FR" sz="2000" dirty="0" err="1" smtClean="0"/>
              <a:t>account</a:t>
            </a:r>
            <a:r>
              <a:rPr lang="fr-FR" sz="2000" dirty="0" smtClean="0"/>
              <a:t> for 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err="1" smtClean="0"/>
              <a:t>within</a:t>
            </a:r>
            <a:r>
              <a:rPr lang="fr-FR" sz="2000" dirty="0" smtClean="0"/>
              <a:t> the inversion </a:t>
            </a:r>
            <a:r>
              <a:rPr lang="fr-FR" sz="2000" dirty="0" err="1" smtClean="0"/>
              <a:t>scheme</a:t>
            </a:r>
            <a:r>
              <a:rPr lang="fr-FR" sz="2000" dirty="0" smtClean="0"/>
              <a:t>?</a:t>
            </a:r>
          </a:p>
          <a:p>
            <a:endParaRPr lang="fr-FR" sz="2000" dirty="0" smtClean="0"/>
          </a:p>
          <a:p>
            <a:r>
              <a:rPr lang="fr-FR" sz="2400" dirty="0" err="1" smtClean="0">
                <a:solidFill>
                  <a:srgbClr val="FF0000"/>
                </a:solidFill>
              </a:rPr>
              <a:t>Idea</a:t>
            </a:r>
            <a:r>
              <a:rPr lang="fr-FR" sz="2400" dirty="0" smtClean="0">
                <a:solidFill>
                  <a:srgbClr val="FF0000"/>
                </a:solidFill>
              </a:rPr>
              <a:t>: </a:t>
            </a:r>
            <a:r>
              <a:rPr lang="fr-FR" sz="2000" dirty="0" err="1" smtClean="0">
                <a:solidFill>
                  <a:srgbClr val="FF0000"/>
                </a:solidFill>
              </a:rPr>
              <a:t>apply</a:t>
            </a:r>
            <a:r>
              <a:rPr lang="fr-FR" sz="2000" dirty="0" smtClean="0">
                <a:solidFill>
                  <a:srgbClr val="FF0000"/>
                </a:solidFill>
              </a:rPr>
              <a:t> a matrix-free </a:t>
            </a:r>
            <a:r>
              <a:rPr lang="fr-FR" sz="2000" dirty="0" err="1" smtClean="0">
                <a:solidFill>
                  <a:srgbClr val="FF0000"/>
                </a:solidFill>
              </a:rPr>
              <a:t>truncated</a:t>
            </a:r>
            <a:r>
              <a:rPr lang="fr-FR" sz="2000" dirty="0" smtClean="0">
                <a:solidFill>
                  <a:srgbClr val="FF0000"/>
                </a:solidFill>
              </a:rPr>
              <a:t> Newton </a:t>
            </a:r>
            <a:r>
              <a:rPr lang="fr-FR" sz="2000" dirty="0" err="1" smtClean="0">
                <a:solidFill>
                  <a:srgbClr val="FF0000"/>
                </a:solidFill>
              </a:rPr>
              <a:t>method</a:t>
            </a:r>
            <a:r>
              <a:rPr lang="fr-FR" sz="2000" dirty="0" smtClean="0">
                <a:solidFill>
                  <a:srgbClr val="FF0000"/>
                </a:solidFill>
              </a:rPr>
              <a:t> 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2897"/>
            <a:ext cx="45148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1456" y="332656"/>
            <a:ext cx="6563072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Truncated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Newton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Principle</a:t>
                </a:r>
              </a:p>
              <a:p>
                <a:pPr lvl="1"/>
                <a:r>
                  <a:rPr lang="fr-FR" sz="2200" dirty="0" err="1" smtClean="0"/>
                  <a:t>From</a:t>
                </a:r>
                <a:r>
                  <a:rPr lang="fr-FR" sz="2200" dirty="0" smtClean="0"/>
                  <a:t> initial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200" dirty="0" smtClean="0"/>
                  <a:t>, </a:t>
                </a:r>
                <a:r>
                  <a:rPr lang="fr-FR" sz="2200" dirty="0" err="1" smtClean="0"/>
                  <a:t>compute</a:t>
                </a:r>
                <a:r>
                  <a:rPr lang="fr-FR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200" dirty="0" smtClean="0"/>
                  <a:t> a</a:t>
                </a:r>
                <a:r>
                  <a:rPr lang="fr-FR" sz="2600" dirty="0" smtClean="0"/>
                  <a:t>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(1)</a:t>
                </a:r>
              </a:p>
              <a:p>
                <a:pPr marL="0" indent="0">
                  <a:buNone/>
                </a:pPr>
                <a:r>
                  <a:rPr lang="fr-FR" dirty="0" smtClean="0"/>
                  <a:t>                   </a:t>
                </a:r>
                <a:r>
                  <a:rPr lang="fr-FR" sz="2200" dirty="0" err="1" smtClean="0"/>
                  <a:t>where</a:t>
                </a:r>
                <a:r>
                  <a:rPr lang="fr-FR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sz="22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sz="22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200" dirty="0" smtClean="0"/>
                  <a:t> </a:t>
                </a:r>
                <a:r>
                  <a:rPr lang="fr-FR" sz="2200" dirty="0" err="1" smtClean="0"/>
                  <a:t>is</a:t>
                </a:r>
                <a:r>
                  <a:rPr lang="fr-FR" sz="2200" dirty="0" smtClean="0"/>
                  <a:t> </a:t>
                </a:r>
                <a:r>
                  <a:rPr lang="fr-FR" sz="2200" dirty="0" err="1" smtClean="0"/>
                  <a:t>defined</a:t>
                </a:r>
                <a:r>
                  <a:rPr lang="fr-FR" sz="2200" dirty="0" smtClean="0"/>
                  <a:t> as</a:t>
                </a:r>
                <a:endParaRPr lang="fr-FR" sz="30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l-G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(2)</a:t>
                </a:r>
              </a:p>
              <a:p>
                <a:pPr lvl="1"/>
                <a:r>
                  <a:rPr lang="fr-FR" sz="2200" dirty="0" err="1" smtClean="0"/>
                  <a:t>Instead</a:t>
                </a:r>
                <a:r>
                  <a:rPr lang="fr-FR" sz="2200" dirty="0" smtClean="0"/>
                  <a:t> of </a:t>
                </a:r>
                <a:r>
                  <a:rPr lang="fr-FR" sz="2200" dirty="0" err="1" smtClean="0"/>
                  <a:t>approximating</a:t>
                </a:r>
                <a:r>
                  <a:rPr lang="fr-FR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200" b="0" i="1" smtClean="0">
                            <a:latin typeface="Cambria Math"/>
                          </a:rPr>
                          <m:t>𝐻</m:t>
                        </m:r>
                        <m:r>
                          <a:rPr lang="fr-FR" sz="22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fr-FR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2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sz="22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fr-FR" sz="22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2200" dirty="0" smtClean="0"/>
                  <a:t>, </a:t>
                </a:r>
                <a:r>
                  <a:rPr lang="fr-FR" sz="2200" dirty="0" err="1" smtClean="0"/>
                  <a:t>solve</a:t>
                </a:r>
                <a:r>
                  <a:rPr lang="fr-FR" sz="2200" dirty="0" smtClean="0"/>
                  <a:t> the </a:t>
                </a:r>
                <a:r>
                  <a:rPr lang="fr-FR" sz="2200" dirty="0" err="1" smtClean="0"/>
                  <a:t>linear</a:t>
                </a:r>
                <a:r>
                  <a:rPr lang="fr-FR" sz="2200" dirty="0" smtClean="0"/>
                  <a:t> system (2) </a:t>
                </a:r>
                <a:r>
                  <a:rPr lang="fr-FR" sz="2200" dirty="0" err="1" smtClean="0"/>
                  <a:t>using</a:t>
                </a:r>
                <a:r>
                  <a:rPr lang="fr-FR" sz="2200" dirty="0" smtClean="0"/>
                  <a:t> a matrix-free </a:t>
                </a:r>
                <a:r>
                  <a:rPr lang="fr-FR" sz="2200" dirty="0" err="1" smtClean="0"/>
                  <a:t>iterative</a:t>
                </a:r>
                <a:r>
                  <a:rPr lang="fr-FR" sz="2200" dirty="0" smtClean="0"/>
                  <a:t> </a:t>
                </a:r>
                <a:r>
                  <a:rPr lang="fr-FR" sz="2200" dirty="0" err="1" smtClean="0"/>
                  <a:t>conjugate</a:t>
                </a:r>
                <a:r>
                  <a:rPr lang="fr-FR" sz="2200" dirty="0" smtClean="0"/>
                  <a:t> gradient </a:t>
                </a:r>
                <a:r>
                  <a:rPr lang="fr-FR" sz="2200" dirty="0" err="1" smtClean="0"/>
                  <a:t>method</a:t>
                </a:r>
                <a:r>
                  <a:rPr lang="fr-FR" sz="2200" dirty="0" smtClean="0"/>
                  <a:t> (</a:t>
                </a:r>
                <a:r>
                  <a:rPr lang="fr-FR" sz="2200" dirty="0" err="1" smtClean="0"/>
                  <a:t>Métivier</a:t>
                </a:r>
                <a:r>
                  <a:rPr lang="fr-FR" sz="2200" dirty="0" smtClean="0"/>
                  <a:t> et al, 2013)</a:t>
                </a:r>
              </a:p>
              <a:p>
                <a:r>
                  <a:rPr lang="fr-FR" dirty="0" err="1" smtClean="0"/>
                  <a:t>Two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nested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loops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algorithm</a:t>
                </a:r>
                <a:endParaRPr lang="fr-FR" dirty="0" smtClean="0"/>
              </a:p>
              <a:p>
                <a:pPr lvl="1"/>
                <a:r>
                  <a:rPr lang="fr-FR" sz="2200" dirty="0" err="1" smtClean="0"/>
                  <a:t>Outer</a:t>
                </a:r>
                <a:r>
                  <a:rPr lang="fr-FR" sz="2200" dirty="0" smtClean="0"/>
                  <a:t> </a:t>
                </a:r>
                <a:r>
                  <a:rPr lang="fr-FR" sz="2200" dirty="0" err="1" smtClean="0"/>
                  <a:t>loop</a:t>
                </a:r>
                <a:r>
                  <a:rPr lang="fr-FR" sz="2200" dirty="0" smtClean="0"/>
                  <a:t>: update the model </a:t>
                </a:r>
                <a:r>
                  <a:rPr lang="fr-FR" sz="2200" dirty="0" err="1" smtClean="0"/>
                  <a:t>following</a:t>
                </a:r>
                <a:r>
                  <a:rPr lang="fr-FR" sz="2200" dirty="0" smtClean="0"/>
                  <a:t> (1)</a:t>
                </a:r>
              </a:p>
              <a:p>
                <a:pPr lvl="1"/>
                <a:r>
                  <a:rPr lang="fr-FR" sz="2200" dirty="0" err="1" smtClean="0"/>
                  <a:t>Inner</a:t>
                </a:r>
                <a:r>
                  <a:rPr lang="fr-FR" sz="2200" dirty="0" smtClean="0"/>
                  <a:t> </a:t>
                </a:r>
                <a:r>
                  <a:rPr lang="fr-FR" sz="2200" dirty="0" err="1" smtClean="0"/>
                  <a:t>loop</a:t>
                </a:r>
                <a:r>
                  <a:rPr lang="fr-FR" sz="2200" dirty="0" smtClean="0"/>
                  <a:t>: </a:t>
                </a:r>
                <a:r>
                  <a:rPr lang="fr-FR" sz="2200" dirty="0" err="1" smtClean="0"/>
                  <a:t>solve</a:t>
                </a:r>
                <a:r>
                  <a:rPr lang="fr-FR" sz="2200" dirty="0" smtClean="0"/>
                  <a:t> the normal </a:t>
                </a:r>
                <a:r>
                  <a:rPr lang="fr-FR" sz="2200" dirty="0" err="1" smtClean="0"/>
                  <a:t>equation</a:t>
                </a:r>
                <a:r>
                  <a:rPr lang="fr-FR" sz="2200" dirty="0" smtClean="0"/>
                  <a:t>  </a:t>
                </a:r>
                <a:r>
                  <a:rPr lang="fr-FR" sz="2200" dirty="0" err="1" smtClean="0"/>
                  <a:t>getting</a:t>
                </a:r>
                <a:r>
                  <a:rPr lang="fr-FR" sz="2200" dirty="0" smtClean="0"/>
                  <a:t> the model update (2)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372200" y="4653136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Two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loops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1456" y="332656"/>
            <a:ext cx="6563072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Sum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-up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Including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inverse influence</a:t>
                </a:r>
              </a:p>
              <a:p>
                <a:pPr marL="0" indent="0">
                  <a:buNone/>
                </a:pPr>
                <a:r>
                  <a:rPr lang="fr-FR" sz="2800" dirty="0" smtClean="0">
                    <a:solidFill>
                      <a:srgbClr val="FF0000"/>
                    </a:solidFill>
                  </a:rPr>
                  <a:t>One </a:t>
                </a:r>
                <a:r>
                  <a:rPr lang="fr-FR" sz="2800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sz="2800" dirty="0" err="1" smtClean="0">
                    <a:solidFill>
                      <a:srgbClr val="FF0000"/>
                    </a:solidFill>
                  </a:rPr>
                  <a:t>scheme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: </a:t>
                </a:r>
              </a:p>
              <a:p>
                <a:pPr marL="0" indent="0">
                  <a:buNone/>
                </a:pPr>
                <a:r>
                  <a:rPr lang="fr-FR" sz="1400" dirty="0"/>
                  <a:t>	</a:t>
                </a:r>
                <a:r>
                  <a:rPr lang="fr-FR" sz="2400" dirty="0" smtClean="0"/>
                  <a:t>- l-BFGS quasi-Newton </a:t>
                </a:r>
                <a:r>
                  <a:rPr lang="fr-FR" sz="2400" dirty="0" err="1" smtClean="0"/>
                  <a:t>approach</a:t>
                </a:r>
                <a:r>
                  <a:rPr lang="fr-FR" sz="2400" dirty="0" smtClean="0"/>
                  <a:t> (</a:t>
                </a:r>
                <a:r>
                  <a:rPr lang="fr-FR" sz="2400" dirty="0" err="1" smtClean="0"/>
                  <a:t>Fast</a:t>
                </a:r>
                <a:r>
                  <a:rPr lang="fr-FR" sz="2400" dirty="0" smtClean="0"/>
                  <a:t>!)</a:t>
                </a:r>
              </a:p>
              <a:p>
                <a:pPr marL="0" indent="0">
                  <a:buNone/>
                </a:pPr>
                <a:r>
                  <a:rPr lang="fr-FR" sz="2800" dirty="0" err="1" smtClean="0">
                    <a:solidFill>
                      <a:srgbClr val="FF0000"/>
                    </a:solidFill>
                  </a:rPr>
                  <a:t>Two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sz="2800" dirty="0" err="1" smtClean="0">
                    <a:solidFill>
                      <a:srgbClr val="FF0000"/>
                    </a:solidFill>
                  </a:rPr>
                  <a:t>loops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sz="2800" dirty="0" err="1" smtClean="0">
                    <a:solidFill>
                      <a:srgbClr val="FF0000"/>
                    </a:solidFill>
                  </a:rPr>
                  <a:t>scheme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fr-FR" sz="1400" dirty="0"/>
                  <a:t>	</a:t>
                </a:r>
                <a:r>
                  <a:rPr lang="fr-FR" sz="1800" dirty="0" smtClean="0"/>
                  <a:t>- </a:t>
                </a:r>
                <a:r>
                  <a:rPr lang="fr-FR" sz="2400" dirty="0" smtClean="0"/>
                  <a:t>Gauss-Newton </a:t>
                </a:r>
                <a:r>
                  <a:rPr lang="fr-FR" sz="2400" dirty="0" err="1" smtClean="0"/>
                  <a:t>method</a:t>
                </a:r>
                <a:r>
                  <a:rPr lang="fr-FR" sz="1800" dirty="0" smtClean="0"/>
                  <a:t> </a:t>
                </a:r>
                <a14:m>
                  <m:oMath xmlns:m="http://schemas.openxmlformats.org/officeDocument/2006/math">
                    <m:r>
                      <a:rPr lang="fr-FR" sz="1800" b="0" i="0" smtClean="0">
                        <a:latin typeface="Cambria Math"/>
                      </a:rPr>
                      <m:t>               </m:t>
                    </m:r>
                    <m:sSup>
                      <m:sSupPr>
                        <m:ctrlPr>
                          <a:rPr lang="fr-FR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8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18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fr-FR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l-GR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sz="1800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sz="180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p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fr-FR" sz="1800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fr-FR" sz="1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sub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sz="1800" dirty="0" smtClean="0">
                  <a:ea typeface="Cambria Math"/>
                </a:endParaRPr>
              </a:p>
              <a:p>
                <a:pPr lvl="2">
                  <a:buFont typeface="Wingdings" pitchFamily="2" charset="2"/>
                  <a:buChar char="v"/>
                </a:pPr>
                <a:r>
                  <a:rPr lang="fr-FR" sz="2000" dirty="0"/>
                  <a:t>E</a:t>
                </a:r>
                <a:r>
                  <a:rPr lang="fr-FR" sz="2000" dirty="0" smtClean="0"/>
                  <a:t>xplicite </a:t>
                </a:r>
                <a:r>
                  <a:rPr lang="fr-FR" sz="2000" dirty="0" err="1" smtClean="0"/>
                  <a:t>iterative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conjugate</a:t>
                </a:r>
                <a:r>
                  <a:rPr lang="fr-FR" sz="2000" dirty="0" smtClean="0"/>
                  <a:t> gradient (LSQR: Paige &amp; Sanders, 1982)</a:t>
                </a:r>
              </a:p>
              <a:p>
                <a:pPr lvl="2">
                  <a:buFont typeface="Wingdings" pitchFamily="2" charset="2"/>
                  <a:buChar char="v"/>
                </a:pPr>
                <a:r>
                  <a:rPr lang="fr-FR" sz="2000" dirty="0" smtClean="0"/>
                  <a:t>Matrix-free </a:t>
                </a:r>
                <a:r>
                  <a:rPr lang="fr-FR" sz="2000" dirty="0" err="1" smtClean="0"/>
                  <a:t>iterative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conjugate</a:t>
                </a:r>
                <a:r>
                  <a:rPr lang="fr-FR" sz="2000" dirty="0" smtClean="0"/>
                  <a:t> gradient (2</a:t>
                </a:r>
                <a:r>
                  <a:rPr lang="fr-FR" sz="2000" baseline="30000" dirty="0" smtClean="0"/>
                  <a:t>nd</a:t>
                </a:r>
                <a:r>
                  <a:rPr lang="fr-FR" sz="2000" dirty="0" smtClean="0"/>
                  <a:t>-order adjoint formulation: </a:t>
                </a:r>
                <a:r>
                  <a:rPr lang="fr-FR" sz="2000" dirty="0" err="1" smtClean="0"/>
                  <a:t>Métivier</a:t>
                </a:r>
                <a:r>
                  <a:rPr lang="fr-FR" sz="2000" dirty="0" smtClean="0"/>
                  <a:t> et al, 2013)</a:t>
                </a:r>
              </a:p>
              <a:p>
                <a:pPr marL="0" indent="0">
                  <a:buNone/>
                </a:pPr>
                <a:r>
                  <a:rPr lang="fr-FR" sz="1400" dirty="0"/>
                  <a:t>	</a:t>
                </a:r>
                <a:r>
                  <a:rPr lang="fr-FR" sz="1800" dirty="0" smtClean="0"/>
                  <a:t>- </a:t>
                </a:r>
                <a:r>
                  <a:rPr lang="fr-FR" sz="2400" dirty="0" err="1"/>
                  <a:t>Truncated</a:t>
                </a:r>
                <a:r>
                  <a:rPr lang="fr-FR" sz="2400" dirty="0"/>
                  <a:t>-Newton </a:t>
                </a:r>
                <a:r>
                  <a:rPr lang="fr-FR" sz="2400" dirty="0" err="1"/>
                  <a:t>method</a:t>
                </a:r>
                <a14:m>
                  <m:oMath xmlns:m="http://schemas.openxmlformats.org/officeDocument/2006/math">
                    <m:r>
                      <a:rPr lang="fr-FR" sz="1800" b="0" i="0" smtClean="0">
                        <a:latin typeface="Cambria Math"/>
                      </a:rPr>
                      <m:t>         </m:t>
                    </m:r>
                    <m:r>
                      <a:rPr lang="fr-FR" sz="18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fr-FR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fr-FR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Δ</m:t>
                    </m:r>
                    <m:sSub>
                      <m:sSubPr>
                        <m:ctrlPr>
                          <a:rPr lang="el-GR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sz="1800" i="1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sz="1800" dirty="0">
                  <a:ea typeface="Cambria Math"/>
                </a:endParaRPr>
              </a:p>
              <a:p>
                <a:pPr lvl="2">
                  <a:buFont typeface="Wingdings" pitchFamily="2" charset="2"/>
                  <a:buChar char="v"/>
                </a:pPr>
                <a:r>
                  <a:rPr lang="fr-FR" sz="2000" dirty="0" smtClean="0"/>
                  <a:t>Matrix-free </a:t>
                </a:r>
                <a:r>
                  <a:rPr lang="fr-FR" sz="2000" dirty="0" err="1"/>
                  <a:t>iterative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conjugate</a:t>
                </a:r>
                <a:r>
                  <a:rPr lang="fr-FR" sz="2000" dirty="0"/>
                  <a:t> gradient</a:t>
                </a:r>
                <a:endParaRPr lang="fr-FR" sz="1600" dirty="0"/>
              </a:p>
              <a:p>
                <a:pPr marL="0" indent="0">
                  <a:buNone/>
                </a:pPr>
                <a:r>
                  <a:rPr lang="fr-FR" sz="1400" dirty="0"/>
                  <a:t>	</a:t>
                </a:r>
                <a:endParaRPr lang="fr-FR" sz="1100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  <a:blipFill rotWithShape="1">
                <a:blip r:embed="rId2"/>
                <a:stretch>
                  <a:fillRect l="-143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332656"/>
            <a:ext cx="591500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Cross-talk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effects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Example between P velocity and density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𝜌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=−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fr-FR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𝜌𝜌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 smtClean="0"/>
                  <a:t>Dimension </a:t>
                </a:r>
                <a:r>
                  <a:rPr lang="fr-FR" dirty="0" err="1" smtClean="0"/>
                  <a:t>consistency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Hessian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required</a:t>
                </a: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Cross-talk </a:t>
                </a:r>
                <a:r>
                  <a:rPr lang="fr-FR" dirty="0" err="1" smtClean="0"/>
                  <a:t>evaluation</a:t>
                </a:r>
                <a:r>
                  <a:rPr lang="fr-FR" dirty="0" smtClean="0"/>
                  <a:t>: not </a:t>
                </a:r>
                <a:r>
                  <a:rPr lang="fr-FR" dirty="0" err="1" smtClean="0"/>
                  <a:t>included</a:t>
                </a:r>
                <a:r>
                  <a:rPr lang="fr-FR" dirty="0" smtClean="0"/>
                  <a:t> in the diagonal approximation of the </a:t>
                </a:r>
                <a:r>
                  <a:rPr lang="fr-FR" dirty="0" err="1" smtClean="0"/>
                  <a:t>Hessian</a:t>
                </a:r>
                <a:r>
                  <a:rPr lang="fr-FR" dirty="0" smtClean="0"/>
                  <a:t> (not in Quasi-Newton, Gauss-Newton or Full-Newton)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 smtClean="0"/>
                  <a:t>Normal </a:t>
                </a:r>
                <a:r>
                  <a:rPr lang="fr-FR" dirty="0" err="1" smtClean="0"/>
                  <a:t>equation</a:t>
                </a:r>
                <a:r>
                  <a:rPr lang="fr-FR" dirty="0"/>
                  <a:t> </a:t>
                </a:r>
                <a:r>
                  <a:rPr lang="fr-FR" dirty="0" err="1" smtClean="0"/>
                  <a:t>carefully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solved</a:t>
                </a:r>
                <a:endParaRPr lang="fr-F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fr-FR" dirty="0" smtClean="0"/>
                  <a:t>Non-local approximation: l-BFGS 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(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very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efficient !)</a:t>
                </a:r>
              </a:p>
              <a:p>
                <a:pPr marL="0" indent="0">
                  <a:buNone/>
                </a:pPr>
                <a:r>
                  <a:rPr lang="fr-FR" dirty="0" smtClean="0"/>
                  <a:t>Local least-square solutions: LSQR; TCN  (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  <a:blipFill rotWithShape="1">
                <a:blip r:embed="rId2"/>
                <a:stretch>
                  <a:fillRect l="-867" t="-215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84168" y="14754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Cross-talk </a:t>
            </a:r>
            <a:r>
              <a:rPr lang="fr-FR" dirty="0" err="1" smtClean="0">
                <a:solidFill>
                  <a:srgbClr val="FF0000"/>
                </a:solidFill>
              </a:rPr>
              <a:t>terms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436096" y="1703445"/>
            <a:ext cx="648072" cy="645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499992" y="1703445"/>
            <a:ext cx="1584176" cy="10774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Optimisation </a:t>
            </a:r>
            <a:r>
              <a:rPr lang="fr-FR" dirty="0" err="1" smtClean="0"/>
              <a:t>ingredients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Joint inversion structure and </a:t>
            </a:r>
            <a:r>
              <a:rPr lang="fr-FR" dirty="0" err="1" smtClean="0">
                <a:solidFill>
                  <a:srgbClr val="FF0000"/>
                </a:solidFill>
              </a:rPr>
              <a:t>hypocenters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/>
              <a:t>M</a:t>
            </a:r>
            <a:r>
              <a:rPr lang="fr-FR" dirty="0" smtClean="0"/>
              <a:t>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Qp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 or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Vh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Truncated</a:t>
            </a:r>
            <a:r>
              <a:rPr lang="fr-FR" dirty="0" smtClean="0"/>
              <a:t> Newton </a:t>
            </a:r>
            <a:r>
              <a:rPr lang="fr-FR" dirty="0" err="1" smtClean="0"/>
              <a:t>approach</a:t>
            </a:r>
            <a:r>
              <a:rPr lang="fr-FR" dirty="0" smtClean="0"/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75" y="4590166"/>
            <a:ext cx="20955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èche droite 6"/>
          <p:cNvSpPr/>
          <p:nvPr/>
        </p:nvSpPr>
        <p:spPr>
          <a:xfrm rot="9803383">
            <a:off x="3656306" y="5449864"/>
            <a:ext cx="2785226" cy="177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332656"/>
            <a:ext cx="569897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SVD </a:t>
            </a:r>
            <a:r>
              <a:rPr lang="fr-FR" dirty="0" err="1" smtClean="0"/>
              <a:t>decomposition</a:t>
            </a:r>
            <a:r>
              <a:rPr lang="fr-FR" dirty="0" smtClean="0"/>
              <a:t> of </a:t>
            </a:r>
            <a:r>
              <a:rPr lang="fr-FR" dirty="0" err="1" smtClean="0"/>
              <a:t>sensitivity</a:t>
            </a:r>
            <a:r>
              <a:rPr lang="fr-FR" dirty="0" smtClean="0"/>
              <a:t> matrix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5958408" cy="374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11760" y="2348880"/>
            <a:ext cx="1368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Not </a:t>
            </a:r>
            <a:r>
              <a:rPr lang="fr-FR" dirty="0" err="1" smtClean="0"/>
              <a:t>scaled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2348880"/>
            <a:ext cx="9898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</a:t>
            </a:r>
            <a:r>
              <a:rPr lang="fr-FR" dirty="0" err="1" smtClean="0"/>
              <a:t>caled</a:t>
            </a:r>
            <a:endParaRPr lang="en-US" dirty="0"/>
          </a:p>
        </p:txBody>
      </p:sp>
      <p:sp>
        <p:nvSpPr>
          <p:cNvPr id="8" name="Flèche vers le bas 7"/>
          <p:cNvSpPr/>
          <p:nvPr/>
        </p:nvSpPr>
        <p:spPr>
          <a:xfrm rot="2240695">
            <a:off x="6290031" y="3261596"/>
            <a:ext cx="288032" cy="1080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6875267" y="2638653"/>
            <a:ext cx="236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endParaRPr lang="fr-FR" dirty="0" smtClean="0"/>
          </a:p>
          <a:p>
            <a:r>
              <a:rPr lang="fr-FR" dirty="0" smtClean="0"/>
              <a:t>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endParaRPr lang="en-US" dirty="0"/>
          </a:p>
        </p:txBody>
      </p:sp>
      <p:sp>
        <p:nvSpPr>
          <p:cNvPr id="11" name="Flèche droite 10"/>
          <p:cNvSpPr/>
          <p:nvPr/>
        </p:nvSpPr>
        <p:spPr>
          <a:xfrm rot="12067187">
            <a:off x="5007779" y="4869832"/>
            <a:ext cx="1656184" cy="288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6948264" y="522920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on a </a:t>
            </a:r>
            <a:r>
              <a:rPr lang="fr-FR" dirty="0" err="1" smtClean="0"/>
              <a:t>grid</a:t>
            </a:r>
            <a:r>
              <a:rPr lang="fr-FR" dirty="0" smtClean="0"/>
              <a:t> (640 </a:t>
            </a:r>
            <a:r>
              <a:rPr lang="fr-FR" dirty="0" err="1" smtClean="0"/>
              <a:t>dofs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6021288"/>
            <a:ext cx="4248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Zoom on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(x,y,z,t0)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7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115616" y="2348880"/>
            <a:ext cx="69127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Multi-</a:t>
            </a:r>
            <a:r>
              <a:rPr lang="fr-FR" sz="2400" dirty="0" err="1" smtClean="0"/>
              <a:t>parameter</a:t>
            </a:r>
            <a:r>
              <a:rPr lang="fr-FR" sz="2400" dirty="0" smtClean="0"/>
              <a:t> reconstruction </a:t>
            </a: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datasets</a:t>
            </a:r>
            <a:r>
              <a:rPr lang="fr-FR" sz="2400" dirty="0" smtClean="0"/>
              <a:t> and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physics</a:t>
            </a:r>
            <a:r>
              <a:rPr lang="fr-FR" sz="2400" dirty="0" smtClean="0"/>
              <a:t>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dirty="0" err="1" smtClean="0"/>
              <a:t>improved</a:t>
            </a:r>
            <a:r>
              <a:rPr lang="fr-FR" sz="2400" dirty="0" smtClean="0"/>
              <a:t> information of the </a:t>
            </a:r>
            <a:r>
              <a:rPr lang="fr-FR" sz="2400" dirty="0" err="1" smtClean="0"/>
              <a:t>subsurface</a:t>
            </a:r>
            <a:r>
              <a:rPr lang="fr-FR" sz="2400" dirty="0" smtClean="0"/>
              <a:t>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 err="1" smtClean="0"/>
              <a:t>Even</a:t>
            </a:r>
            <a:r>
              <a:rPr lang="fr-FR" sz="2400" dirty="0" smtClean="0"/>
              <a:t> for simple </a:t>
            </a:r>
            <a:r>
              <a:rPr lang="fr-FR" sz="2400" dirty="0" err="1" smtClean="0"/>
              <a:t>physics</a:t>
            </a:r>
            <a:r>
              <a:rPr lang="fr-FR" sz="2400" dirty="0" smtClean="0"/>
              <a:t> as </a:t>
            </a:r>
            <a:r>
              <a:rPr lang="fr-FR" sz="2400" dirty="0" err="1" smtClean="0"/>
              <a:t>seismic</a:t>
            </a:r>
            <a:r>
              <a:rPr lang="fr-FR" sz="2400" dirty="0" smtClean="0"/>
              <a:t> </a:t>
            </a:r>
            <a:r>
              <a:rPr lang="fr-FR" sz="2400" dirty="0" err="1" smtClean="0"/>
              <a:t>wave</a:t>
            </a:r>
            <a:r>
              <a:rPr lang="fr-FR" sz="2400" dirty="0" smtClean="0"/>
              <a:t> propagation, </a:t>
            </a:r>
            <a:r>
              <a:rPr lang="fr-FR" sz="2400" dirty="0" err="1" smtClean="0"/>
              <a:t>extracting</a:t>
            </a:r>
            <a:r>
              <a:rPr lang="fr-FR" sz="2400" dirty="0" smtClean="0"/>
              <a:t> more </a:t>
            </a:r>
            <a:r>
              <a:rPr lang="fr-FR" sz="2400" dirty="0" err="1" smtClean="0"/>
              <a:t>than</a:t>
            </a:r>
            <a:r>
              <a:rPr lang="fr-FR" sz="2400" dirty="0" smtClean="0"/>
              <a:t> the </a:t>
            </a:r>
            <a:r>
              <a:rPr lang="fr-FR" sz="2400" dirty="0" err="1" smtClean="0"/>
              <a:t>Vp</a:t>
            </a:r>
            <a:r>
              <a:rPr lang="fr-FR" sz="2400" dirty="0" smtClean="0"/>
              <a:t> information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dramatically</a:t>
            </a:r>
            <a:r>
              <a:rPr lang="fr-FR" sz="2400" dirty="0" smtClean="0"/>
              <a:t> </a:t>
            </a:r>
            <a:r>
              <a:rPr lang="fr-FR" sz="2400" dirty="0" err="1" smtClean="0"/>
              <a:t>improve</a:t>
            </a:r>
            <a:r>
              <a:rPr lang="fr-FR" sz="2400" dirty="0" smtClean="0"/>
              <a:t> </a:t>
            </a:r>
            <a:r>
              <a:rPr lang="fr-FR" sz="2400" dirty="0" err="1" smtClean="0"/>
              <a:t>our</a:t>
            </a:r>
            <a:r>
              <a:rPr lang="fr-FR" sz="2400" dirty="0" smtClean="0"/>
              <a:t> </a:t>
            </a:r>
            <a:r>
              <a:rPr lang="fr-FR" sz="2400" dirty="0" err="1" smtClean="0"/>
              <a:t>understanding</a:t>
            </a:r>
            <a:r>
              <a:rPr lang="fr-FR" sz="2400" dirty="0" smtClean="0"/>
              <a:t>. </a:t>
            </a:r>
            <a:endParaRPr lang="en-US" sz="24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003511" y="197768"/>
            <a:ext cx="56989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5547"/>
            <a:ext cx="5432919" cy="354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260648"/>
            <a:ext cx="6347048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know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436096" y="1268760"/>
            <a:ext cx="3744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Simultaneous</a:t>
            </a:r>
            <a:r>
              <a:rPr lang="fr-FR" dirty="0" smtClean="0"/>
              <a:t> inversion of </a:t>
            </a:r>
            <a:r>
              <a:rPr lang="fr-FR" dirty="0" err="1" smtClean="0"/>
              <a:t>velocity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&amp; </a:t>
            </a:r>
            <a:r>
              <a:rPr lang="fr-FR" dirty="0" err="1" smtClean="0"/>
              <a:t>Booker</a:t>
            </a:r>
            <a:r>
              <a:rPr lang="fr-FR" dirty="0" smtClean="0"/>
              <a:t>, 1980; Julian &amp; </a:t>
            </a:r>
            <a:r>
              <a:rPr lang="fr-FR" dirty="0" err="1" smtClean="0"/>
              <a:t>Gubbins</a:t>
            </a:r>
            <a:r>
              <a:rPr lang="fr-FR" dirty="0" smtClean="0"/>
              <a:t>, 1980)</a:t>
            </a:r>
          </a:p>
          <a:p>
            <a:endParaRPr lang="fr-FR" dirty="0"/>
          </a:p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and four </a:t>
            </a:r>
            <a:r>
              <a:rPr lang="fr-FR" dirty="0" err="1" smtClean="0"/>
              <a:t>parameters</a:t>
            </a:r>
            <a:r>
              <a:rPr lang="fr-FR" dirty="0" smtClean="0"/>
              <a:t> 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quake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323528" y="531316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Meur</a:t>
            </a:r>
            <a:r>
              <a:rPr lang="fr-FR" dirty="0" smtClean="0"/>
              <a:t> et al (1997</a:t>
            </a:r>
            <a:r>
              <a:rPr lang="fr-FR" sz="2800" dirty="0" smtClean="0"/>
              <a:t>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372200" y="3300085"/>
            <a:ext cx="27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2195736" y="3669417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4968044" y="3645024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652120" y="3527383"/>
            <a:ext cx="720080" cy="24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771800" y="5369247"/>
            <a:ext cx="3836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 the zoom </a:t>
            </a:r>
            <a:r>
              <a:rPr lang="fr-FR" dirty="0" err="1" smtClean="0"/>
              <a:t>parameters</a:t>
            </a:r>
            <a:r>
              <a:rPr lang="fr-FR" dirty="0" smtClean="0"/>
              <a:t> are </a:t>
            </a:r>
            <a:r>
              <a:rPr lang="fr-FR" dirty="0" err="1" smtClean="0"/>
              <a:t>ordered</a:t>
            </a:r>
            <a:r>
              <a:rPr lang="fr-FR" dirty="0" smtClean="0"/>
              <a:t> as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x,y,z,t</a:t>
            </a:r>
            <a:r>
              <a:rPr lang="fr-FR" dirty="0" smtClean="0"/>
              <a:t>);(</a:t>
            </a:r>
            <a:r>
              <a:rPr lang="fr-FR" dirty="0" err="1" smtClean="0"/>
              <a:t>x,y,z,t</a:t>
            </a:r>
            <a:r>
              <a:rPr lang="fr-FR" dirty="0" smtClean="0"/>
              <a:t>); ….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876256" y="450912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and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 </a:t>
            </a:r>
            <a:r>
              <a:rPr lang="fr-FR" dirty="0" err="1" smtClean="0"/>
              <a:t>numerical</a:t>
            </a:r>
            <a:r>
              <a:rPr lang="fr-FR" dirty="0" smtClean="0"/>
              <a:t> calibration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3464" y="116632"/>
            <a:ext cx="605901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26303"/>
            <a:ext cx="7330733" cy="2027033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00" y="1979625"/>
            <a:ext cx="7354416" cy="203358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868144" y="17728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Exact positions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796137" y="42117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Fixed</a:t>
            </a:r>
            <a:r>
              <a:rPr lang="fr-FR" dirty="0" smtClean="0"/>
              <a:t> initial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l-BFGS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87624" y="450912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LSQR or TCN …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7052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1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987824" y="26064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LSQR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49052"/>
            <a:ext cx="21621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7584" y="3897922"/>
            <a:ext cx="5225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LSQR-</a:t>
            </a:r>
            <a:r>
              <a:rPr lang="fr-FR" sz="2400" dirty="0" err="1" smtClean="0"/>
              <a:t>like</a:t>
            </a:r>
            <a:r>
              <a:rPr lang="fr-FR" sz="2400" dirty="0" smtClean="0"/>
              <a:t>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/>
              <a:t> </a:t>
            </a:r>
            <a:r>
              <a:rPr lang="fr-FR" sz="2400" dirty="0" smtClean="0"/>
              <a:t>    </a:t>
            </a:r>
            <a:r>
              <a:rPr lang="fr-FR" sz="2400" dirty="0" err="1" smtClean="0"/>
              <a:t>solving</a:t>
            </a:r>
            <a:r>
              <a:rPr lang="fr-FR" sz="2400" dirty="0" smtClean="0"/>
              <a:t> the Gauss-Newton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 …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5576" y="522920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introduction of the </a:t>
            </a:r>
            <a:r>
              <a:rPr lang="fr-FR" dirty="0" err="1" smtClean="0"/>
              <a:t>origin</a:t>
            </a:r>
            <a:r>
              <a:rPr lang="fr-FR" dirty="0" smtClean="0"/>
              <a:t> time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dramatically</a:t>
            </a:r>
            <a:r>
              <a:rPr lang="fr-FR" dirty="0" smtClean="0"/>
              <a:t> the multi-</a:t>
            </a:r>
            <a:r>
              <a:rPr lang="fr-FR" dirty="0" err="1" smtClean="0"/>
              <a:t>parameter</a:t>
            </a:r>
            <a:r>
              <a:rPr lang="fr-FR" dirty="0" smtClean="0"/>
              <a:t> inversion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TCN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2565"/>
            <a:ext cx="9144000" cy="252842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124744"/>
            <a:ext cx="20764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475656" y="4221088"/>
            <a:ext cx="532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Only</a:t>
            </a:r>
            <a:r>
              <a:rPr lang="fr-FR" dirty="0" smtClean="0"/>
              <a:t> TCN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more </a:t>
            </a:r>
            <a:r>
              <a:rPr lang="fr-FR" dirty="0" err="1" smtClean="0"/>
              <a:t>efficiently</a:t>
            </a:r>
            <a:r>
              <a:rPr lang="fr-FR" dirty="0" smtClean="0"/>
              <a:t> … and </a:t>
            </a:r>
            <a:r>
              <a:rPr lang="fr-FR" dirty="0" err="1" smtClean="0"/>
              <a:t>turns</a:t>
            </a:r>
            <a:r>
              <a:rPr lang="fr-FR" dirty="0" smtClean="0"/>
              <a:t> out to </a:t>
            </a:r>
            <a:r>
              <a:rPr lang="fr-FR" dirty="0" err="1" smtClean="0"/>
              <a:t>recover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(four) and </a:t>
            </a:r>
            <a:r>
              <a:rPr lang="fr-FR" dirty="0" err="1" smtClean="0"/>
              <a:t>velocity</a:t>
            </a:r>
            <a:r>
              <a:rPr lang="fr-FR" dirty="0" smtClean="0"/>
              <a:t> structure …</a:t>
            </a:r>
          </a:p>
          <a:p>
            <a:endParaRPr lang="fr-FR" dirty="0"/>
          </a:p>
          <a:p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improvements</a:t>
            </a:r>
            <a:r>
              <a:rPr lang="fr-FR" dirty="0" smtClean="0"/>
              <a:t> by </a:t>
            </a:r>
            <a:r>
              <a:rPr lang="fr-FR" dirty="0" err="1" smtClean="0"/>
              <a:t>preconditioning</a:t>
            </a:r>
            <a:r>
              <a:rPr lang="fr-FR" dirty="0" smtClean="0"/>
              <a:t> the normal </a:t>
            </a:r>
            <a:r>
              <a:rPr lang="fr-FR" dirty="0" err="1" smtClean="0"/>
              <a:t>equation</a:t>
            </a:r>
            <a:r>
              <a:rPr lang="fr-FR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332656"/>
            <a:ext cx="5987008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Partial conclusion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Joint inversion of </a:t>
            </a:r>
            <a:r>
              <a:rPr lang="fr-FR" dirty="0" err="1" smtClean="0"/>
              <a:t>velocity</a:t>
            </a:r>
            <a:r>
              <a:rPr lang="fr-FR" dirty="0" smtClean="0"/>
              <a:t> structure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presents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Estimation of the inverse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quite</a:t>
            </a:r>
            <a:r>
              <a:rPr lang="fr-FR" dirty="0" smtClean="0"/>
              <a:t> important for </a:t>
            </a:r>
            <a:r>
              <a:rPr lang="fr-FR" dirty="0" err="1" smtClean="0"/>
              <a:t>mitigating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3D real applications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illustrate</a:t>
            </a:r>
            <a:r>
              <a:rPr lang="fr-FR" dirty="0" smtClean="0"/>
              <a:t> the importance of </a:t>
            </a:r>
            <a:r>
              <a:rPr lang="fr-FR" dirty="0" err="1" smtClean="0"/>
              <a:t>considering</a:t>
            </a:r>
            <a:r>
              <a:rPr lang="fr-FR" dirty="0" smtClean="0"/>
              <a:t>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Optimisation </a:t>
            </a:r>
            <a:r>
              <a:rPr lang="fr-FR" dirty="0" err="1" smtClean="0"/>
              <a:t>ingredients</a:t>
            </a:r>
            <a:endParaRPr lang="fr-FR" dirty="0" smtClean="0"/>
          </a:p>
          <a:p>
            <a:r>
              <a:rPr lang="fr-FR" dirty="0" smtClean="0"/>
              <a:t>Joint inversion structure and </a:t>
            </a:r>
            <a:r>
              <a:rPr lang="fr-FR" dirty="0" err="1" smtClean="0"/>
              <a:t>hypocenters</a:t>
            </a:r>
            <a:endParaRPr lang="fr-FR" dirty="0" smtClean="0"/>
          </a:p>
          <a:p>
            <a:r>
              <a:rPr lang="fr-FR" dirty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ulti-</a:t>
            </a:r>
            <a:r>
              <a:rPr lang="fr-FR" dirty="0" err="1" smtClean="0">
                <a:solidFill>
                  <a:srgbClr val="FF0000"/>
                </a:solidFill>
              </a:rPr>
              <a:t>parameter</a:t>
            </a:r>
            <a:r>
              <a:rPr lang="fr-FR" dirty="0" smtClean="0">
                <a:solidFill>
                  <a:srgbClr val="FF0000"/>
                </a:solidFill>
              </a:rPr>
              <a:t> FWI (</a:t>
            </a:r>
            <a:r>
              <a:rPr lang="fr-FR" dirty="0" err="1" smtClean="0">
                <a:solidFill>
                  <a:srgbClr val="FF0000"/>
                </a:solidFill>
              </a:rPr>
              <a:t>Vp</a:t>
            </a:r>
            <a:r>
              <a:rPr lang="fr-FR" dirty="0" smtClean="0">
                <a:solidFill>
                  <a:srgbClr val="FF0000"/>
                </a:solidFill>
              </a:rPr>
              <a:t> &amp; </a:t>
            </a:r>
            <a:r>
              <a:rPr lang="fr-FR" dirty="0" err="1" smtClean="0">
                <a:solidFill>
                  <a:srgbClr val="FF0000"/>
                </a:solidFill>
              </a:rPr>
              <a:t>Qp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 or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Vh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Truncated</a:t>
            </a:r>
            <a:r>
              <a:rPr lang="fr-FR" dirty="0" smtClean="0"/>
              <a:t> Newton </a:t>
            </a:r>
            <a:r>
              <a:rPr lang="fr-FR" dirty="0" err="1" smtClean="0"/>
              <a:t>approach</a:t>
            </a:r>
            <a:r>
              <a:rPr lang="fr-FR" dirty="0" smtClean="0"/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CGG - MULTI-PARAMETRIC INVERSION</a:t>
            </a:r>
            <a:endParaRPr lang="fr-FR"/>
          </a:p>
        </p:txBody>
      </p:sp>
      <p:grpSp>
        <p:nvGrpSpPr>
          <p:cNvPr id="145410" name="Group 2"/>
          <p:cNvGrpSpPr>
            <a:grpSpLocks/>
          </p:cNvGrpSpPr>
          <p:nvPr/>
        </p:nvGrpSpPr>
        <p:grpSpPr bwMode="auto">
          <a:xfrm>
            <a:off x="4687888" y="858838"/>
            <a:ext cx="4314825" cy="5207000"/>
            <a:chOff x="2953" y="541"/>
            <a:chExt cx="2718" cy="3280"/>
          </a:xfrm>
        </p:grpSpPr>
        <p:pic>
          <p:nvPicPr>
            <p:cNvPr id="145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" y="541"/>
              <a:ext cx="2718" cy="3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5412" name="Text Box 4"/>
            <p:cNvSpPr txBox="1">
              <a:spLocks noChangeArrowheads="1"/>
            </p:cNvSpPr>
            <p:nvPr/>
          </p:nvSpPr>
          <p:spPr bwMode="auto">
            <a:xfrm>
              <a:off x="3636" y="3437"/>
              <a:ext cx="16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1 – 7 Hz of data!!</a:t>
              </a:r>
            </a:p>
          </p:txBody>
        </p:sp>
      </p:grpSp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6" r="48439" b="9265"/>
          <a:stretch>
            <a:fillRect/>
          </a:stretch>
        </p:blipFill>
        <p:spPr bwMode="auto">
          <a:xfrm>
            <a:off x="190500" y="854075"/>
            <a:ext cx="4325938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249238" y="5453063"/>
            <a:ext cx="2105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28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exact model</a:t>
            </a:r>
          </a:p>
        </p:txBody>
      </p:sp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131"/>
          <a:stretch>
            <a:fillRect/>
          </a:stretch>
        </p:blipFill>
        <p:spPr bwMode="auto">
          <a:xfrm>
            <a:off x="4684713" y="1359371"/>
            <a:ext cx="43180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6" name="Rectangle 8"/>
          <p:cNvSpPr>
            <a:spLocks noGrp="1" noChangeArrowheads="1"/>
          </p:cNvSpPr>
          <p:nvPr>
            <p:ph type="title"/>
          </p:nvPr>
        </p:nvSpPr>
        <p:spPr>
          <a:xfrm>
            <a:off x="452438" y="-26988"/>
            <a:ext cx="8691562" cy="1049338"/>
          </a:xfrm>
          <a:noFill/>
          <a:ln/>
        </p:spPr>
        <p:txBody>
          <a:bodyPr/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BP </a:t>
            </a: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2004 model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using F</a:t>
            </a:r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ull Waveform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Inversion</a:t>
            </a:r>
          </a:p>
        </p:txBody>
      </p:sp>
      <p:sp>
        <p:nvSpPr>
          <p:cNvPr id="145417" name="Rectangle 9"/>
          <p:cNvSpPr>
            <a:spLocks noChangeArrowheads="1"/>
          </p:cNvSpPr>
          <p:nvPr/>
        </p:nvSpPr>
        <p:spPr bwMode="auto">
          <a:xfrm>
            <a:off x="4686300" y="854075"/>
            <a:ext cx="1533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1" i="1">
                <a:solidFill>
                  <a:srgbClr val="FF0000"/>
                </a:solidFill>
                <a:latin typeface="Garamond" pitchFamily="18" charset="0"/>
              </a:rPr>
              <a:t>from G.Pratt</a:t>
            </a:r>
          </a:p>
        </p:txBody>
      </p:sp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6300788" y="6092825"/>
            <a:ext cx="243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Arial" pitchFamily="34" charset="0"/>
              </a:rPr>
              <a:t>2D synthetic example</a:t>
            </a:r>
            <a:r>
              <a:rPr lang="fr-FR">
                <a:latin typeface="Arial" pitchFamily="34" charset="0"/>
              </a:rPr>
              <a:t> 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395288" y="6092825"/>
            <a:ext cx="3455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Low frequency information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083" y="863625"/>
            <a:ext cx="950912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19 December 2013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03878-C756-48EE-8F4B-D91919882276}" type="slidenum">
              <a:rPr lang="fr-FR" smtClean="0">
                <a:solidFill>
                  <a:srgbClr val="000000"/>
                </a:solidFill>
              </a:rPr>
              <a:pPr/>
              <a:t>27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5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47864" y="188640"/>
            <a:ext cx="5112568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Two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statements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19"/>
          </a:xfrm>
        </p:spPr>
        <p:txBody>
          <a:bodyPr/>
          <a:lstStyle/>
          <a:p>
            <a:r>
              <a:rPr lang="fr-FR" dirty="0" smtClean="0"/>
              <a:t>FWI </a:t>
            </a:r>
            <a:r>
              <a:rPr lang="fr-FR" dirty="0" err="1" smtClean="0"/>
              <a:t>is</a:t>
            </a:r>
            <a:r>
              <a:rPr lang="fr-FR" dirty="0" smtClean="0"/>
              <a:t> a data-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technique as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collect</a:t>
            </a:r>
            <a:r>
              <a:rPr lang="fr-FR" dirty="0" smtClean="0"/>
              <a:t> billions of real </a:t>
            </a:r>
            <a:r>
              <a:rPr lang="fr-FR" dirty="0" err="1" smtClean="0"/>
              <a:t>numbers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FWI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democratic</a:t>
            </a:r>
            <a:r>
              <a:rPr lang="fr-FR" dirty="0" smtClean="0"/>
              <a:t> as </a:t>
            </a:r>
            <a:r>
              <a:rPr lang="fr-FR" dirty="0" err="1" smtClean="0"/>
              <a:t>each</a:t>
            </a:r>
            <a:r>
              <a:rPr lang="fr-FR" dirty="0" smtClean="0"/>
              <a:t> update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average</a:t>
            </a:r>
            <a:r>
              <a:rPr lang="fr-FR" dirty="0" smtClean="0"/>
              <a:t> over sources and </a:t>
            </a:r>
            <a:r>
              <a:rPr lang="fr-FR" dirty="0" err="1" smtClean="0"/>
              <a:t>receivers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75648" y="113506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À la manière d’Albert </a:t>
            </a:r>
            <a:r>
              <a:rPr lang="fr-FR" dirty="0" err="1" smtClean="0"/>
              <a:t>Tarantola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95536" y="4509120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Adjoint formulation - </a:t>
            </a:r>
            <a:r>
              <a:rPr lang="fr-FR" dirty="0" err="1" smtClean="0"/>
              <a:t>Chavent</a:t>
            </a:r>
            <a:r>
              <a:rPr lang="fr-FR" dirty="0" smtClean="0"/>
              <a:t> (1974), </a:t>
            </a:r>
            <a:r>
              <a:rPr lang="fr-FR" dirty="0" err="1" smtClean="0"/>
              <a:t>Lailly</a:t>
            </a:r>
            <a:r>
              <a:rPr lang="fr-FR" dirty="0" smtClean="0"/>
              <a:t> (1983), </a:t>
            </a:r>
            <a:r>
              <a:rPr lang="fr-FR" dirty="0" err="1" smtClean="0"/>
              <a:t>Tarantola</a:t>
            </a:r>
            <a:r>
              <a:rPr lang="fr-FR" dirty="0" smtClean="0"/>
              <a:t> (1984), Pratt (1996)…</a:t>
            </a:r>
          </a:p>
          <a:p>
            <a:endParaRPr lang="fr-FR" dirty="0" smtClean="0"/>
          </a:p>
          <a:p>
            <a:r>
              <a:rPr lang="fr-FR" dirty="0" smtClean="0"/>
              <a:t>Normal mode - </a:t>
            </a:r>
            <a:r>
              <a:rPr lang="fr-FR" dirty="0" err="1" smtClean="0"/>
              <a:t>Woodhouse</a:t>
            </a:r>
            <a:r>
              <a:rPr lang="fr-FR" dirty="0" smtClean="0"/>
              <a:t> &amp; </a:t>
            </a:r>
            <a:r>
              <a:rPr lang="fr-FR" dirty="0" err="1" smtClean="0"/>
              <a:t>Dziewonski</a:t>
            </a:r>
            <a:r>
              <a:rPr lang="fr-FR" dirty="0" smtClean="0"/>
              <a:t> (1984)…</a:t>
            </a:r>
          </a:p>
          <a:p>
            <a:endParaRPr lang="fr-FR" dirty="0"/>
          </a:p>
          <a:p>
            <a:r>
              <a:rPr lang="fr-FR" dirty="0" err="1" smtClean="0"/>
              <a:t>Asymptotic</a:t>
            </a:r>
            <a:r>
              <a:rPr lang="fr-FR" dirty="0" smtClean="0"/>
              <a:t> formulation: (</a:t>
            </a:r>
            <a:r>
              <a:rPr lang="fr-FR" dirty="0" err="1" smtClean="0"/>
              <a:t>mainly</a:t>
            </a:r>
            <a:r>
              <a:rPr lang="fr-FR" dirty="0" smtClean="0"/>
              <a:t>) surface </a:t>
            </a:r>
            <a:r>
              <a:rPr lang="fr-FR" dirty="0" err="1" smtClean="0"/>
              <a:t>waves</a:t>
            </a:r>
            <a:r>
              <a:rPr lang="fr-FR" dirty="0" smtClean="0"/>
              <a:t> - </a:t>
            </a:r>
            <a:r>
              <a:rPr lang="fr-FR" dirty="0" err="1" smtClean="0"/>
              <a:t>Romanowicz</a:t>
            </a:r>
            <a:r>
              <a:rPr lang="fr-FR" dirty="0" smtClean="0"/>
              <a:t>/</a:t>
            </a:r>
            <a:r>
              <a:rPr lang="fr-FR" dirty="0" err="1" smtClean="0"/>
              <a:t>Snieder</a:t>
            </a:r>
            <a:r>
              <a:rPr lang="fr-FR" dirty="0" smtClean="0"/>
              <a:t> (1988a, 1988b)…</a:t>
            </a:r>
          </a:p>
          <a:p>
            <a:r>
              <a:rPr lang="fr-FR" dirty="0" err="1" smtClean="0"/>
              <a:t>Asymptotic</a:t>
            </a:r>
            <a:r>
              <a:rPr lang="fr-FR" dirty="0" smtClean="0"/>
              <a:t> formulation: (</a:t>
            </a:r>
            <a:r>
              <a:rPr lang="fr-FR" dirty="0" err="1" smtClean="0"/>
              <a:t>mainly</a:t>
            </a:r>
            <a:r>
              <a:rPr lang="fr-FR" dirty="0" smtClean="0"/>
              <a:t>) body </a:t>
            </a:r>
            <a:r>
              <a:rPr lang="fr-FR" dirty="0" err="1" smtClean="0"/>
              <a:t>waves</a:t>
            </a:r>
            <a:r>
              <a:rPr lang="fr-FR" dirty="0" smtClean="0"/>
              <a:t> - Jin et al (1992), </a:t>
            </a:r>
            <a:r>
              <a:rPr lang="fr-FR" dirty="0" err="1" smtClean="0"/>
              <a:t>Lambaré</a:t>
            </a:r>
            <a:r>
              <a:rPr lang="fr-FR" dirty="0" smtClean="0"/>
              <a:t> et al (1992)…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39552" y="5776605"/>
            <a:ext cx="83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</a:t>
            </a:r>
            <a:r>
              <a:rPr lang="fr-FR" dirty="0" err="1" smtClean="0"/>
              <a:t>ifferent</a:t>
            </a:r>
            <a:r>
              <a:rPr lang="fr-FR" dirty="0" smtClean="0"/>
              <a:t> FWI reconstructions of the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Qp</a:t>
            </a:r>
            <a:r>
              <a:rPr lang="fr-FR" dirty="0" smtClean="0"/>
              <a:t> for </a:t>
            </a:r>
            <a:r>
              <a:rPr lang="fr-FR" dirty="0" err="1" smtClean="0"/>
              <a:t>synthetic</a:t>
            </a:r>
            <a:r>
              <a:rPr lang="fr-FR" dirty="0" smtClean="0"/>
              <a:t> </a:t>
            </a:r>
            <a:r>
              <a:rPr lang="fr-FR" dirty="0" err="1" smtClean="0"/>
              <a:t>Valhall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(</a:t>
            </a:r>
            <a:r>
              <a:rPr lang="fr-FR" dirty="0" err="1" smtClean="0"/>
              <a:t>Prieux</a:t>
            </a:r>
            <a:r>
              <a:rPr lang="fr-FR" dirty="0" smtClean="0"/>
              <a:t>, 2013)</a:t>
            </a:r>
            <a:endParaRPr lang="en-US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3851030" cy="95487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395396" y="198884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model in </a:t>
            </a:r>
            <a:r>
              <a:rPr lang="fr-FR" dirty="0" err="1" smtClean="0"/>
              <a:t>Qp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316504" y="4005064"/>
            <a:ext cx="205569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Small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4283968" y="4869160"/>
            <a:ext cx="212082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275856" y="476672"/>
            <a:ext cx="5120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FWI reconstruction of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three</a:t>
            </a:r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  <a:endParaRPr lang="fr-FR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 smtClean="0"/>
              <a:t>    </a:t>
            </a:r>
            <a:r>
              <a:rPr lang="fr-FR" dirty="0" err="1" smtClean="0">
                <a:solidFill>
                  <a:srgbClr val="FF0000"/>
                </a:solidFill>
              </a:rPr>
              <a:t>Strategy</a:t>
            </a:r>
            <a:r>
              <a:rPr lang="fr-FR" dirty="0" smtClean="0">
                <a:solidFill>
                  <a:srgbClr val="FF0000"/>
                </a:solidFill>
              </a:rPr>
              <a:t> A : </a:t>
            </a:r>
            <a:r>
              <a:rPr lang="fr-FR" dirty="0" err="1" smtClean="0">
                <a:solidFill>
                  <a:srgbClr val="FF0000"/>
                </a:solidFill>
              </a:rPr>
              <a:t>simultaneous</a:t>
            </a:r>
            <a:r>
              <a:rPr lang="fr-FR" dirty="0" smtClean="0">
                <a:solidFill>
                  <a:srgbClr val="FF0000"/>
                </a:solidFill>
              </a:rPr>
              <a:t> inversion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48420" cy="269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4355976" y="2996952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Initial model in </a:t>
            </a:r>
            <a:r>
              <a:rPr lang="fr-FR" dirty="0" err="1" smtClean="0"/>
              <a:t>Qp</a:t>
            </a:r>
            <a:r>
              <a:rPr lang="fr-FR" dirty="0" smtClean="0"/>
              <a:t> (constant value=150)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588224" y="1091560"/>
                <a:ext cx="31683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Acoustic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velocity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Vp</a:t>
                </a:r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Density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Cambria Math"/>
                      </a:rPr>
                      <m:t>ρ</m:t>
                    </m:r>
                  </m:oMath>
                </a14:m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Attenuation</a:t>
                </a:r>
                <a:r>
                  <a:rPr lang="fr-FR" dirty="0" smtClean="0"/>
                  <a:t> factor  </a:t>
                </a:r>
                <a:r>
                  <a:rPr lang="fr-FR" dirty="0" err="1" smtClean="0"/>
                  <a:t>Qp</a:t>
                </a:r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091560"/>
                <a:ext cx="3168352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73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/>
          <p:cNvSpPr txBox="1"/>
          <p:nvPr/>
        </p:nvSpPr>
        <p:spPr>
          <a:xfrm>
            <a:off x="7212058" y="5237222"/>
            <a:ext cx="17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l-BFGS </a:t>
            </a:r>
          </a:p>
          <a:p>
            <a:pPr algn="ctr"/>
            <a:r>
              <a:rPr lang="fr-FR" sz="1200" dirty="0" smtClean="0"/>
              <a:t>quasi-Newton </a:t>
            </a:r>
            <a:r>
              <a:rPr lang="fr-FR" sz="1200" dirty="0" err="1" smtClean="0"/>
              <a:t>approach</a:t>
            </a:r>
            <a:r>
              <a:rPr lang="fr-FR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5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569897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Motivation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276872"/>
            <a:ext cx="3857625" cy="3095625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2483768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582294" y="3329989"/>
            <a:ext cx="2165080" cy="1174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5148064" y="4581128"/>
            <a:ext cx="360040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148064" y="1808820"/>
            <a:ext cx="0" cy="28443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0800000">
            <a:off x="5364088" y="-643936"/>
            <a:ext cx="6192688" cy="5153056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6516216" y="289008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Downscaling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8548665" y="458112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65" y="4581128"/>
                <a:ext cx="39959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/>
          <p:cNvSpPr txBox="1"/>
          <p:nvPr/>
        </p:nvSpPr>
        <p:spPr>
          <a:xfrm>
            <a:off x="4644008" y="1628800"/>
            <a:ext cx="4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Vp</a:t>
            </a:r>
            <a:endParaRPr lang="en-US" dirty="0"/>
          </a:p>
        </p:txBody>
      </p:sp>
      <p:cxnSp>
        <p:nvCxnSpPr>
          <p:cNvPr id="23" name="Connecteur en angle 22"/>
          <p:cNvCxnSpPr/>
          <p:nvPr/>
        </p:nvCxnSpPr>
        <p:spPr>
          <a:xfrm rot="16200000" flipH="1">
            <a:off x="4517994" y="3266982"/>
            <a:ext cx="1980220" cy="720080"/>
          </a:xfrm>
          <a:prstGeom prst="bentConnector3">
            <a:avLst>
              <a:gd name="adj1" fmla="val 338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660232" y="5013176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Micro-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endParaRPr lang="fr-FR" dirty="0" smtClean="0"/>
          </a:p>
          <a:p>
            <a:r>
              <a:rPr lang="fr-FR" dirty="0"/>
              <a:t>o</a:t>
            </a:r>
            <a:r>
              <a:rPr lang="fr-FR" dirty="0" smtClean="0"/>
              <a:t>r</a:t>
            </a:r>
          </a:p>
          <a:p>
            <a:r>
              <a:rPr lang="fr-FR" dirty="0" smtClean="0"/>
              <a:t>« Local » </a:t>
            </a:r>
            <a:r>
              <a:rPr lang="fr-FR" dirty="0" err="1" smtClean="0"/>
              <a:t>parameter</a:t>
            </a:r>
            <a:r>
              <a:rPr lang="fr-FR" dirty="0" smtClean="0"/>
              <a:t> …</a:t>
            </a:r>
            <a:endParaRPr lang="en-US" dirty="0"/>
          </a:p>
        </p:txBody>
      </p:sp>
      <p:sp>
        <p:nvSpPr>
          <p:cNvPr id="28" name="ZoneTexte 27"/>
          <p:cNvSpPr txBox="1"/>
          <p:nvPr/>
        </p:nvSpPr>
        <p:spPr>
          <a:xfrm>
            <a:off x="6414894" y="4581128"/>
            <a:ext cx="9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</a:t>
            </a:r>
            <a:r>
              <a:rPr lang="fr-FR" dirty="0" err="1" smtClean="0"/>
              <a:t>orosity</a:t>
            </a:r>
            <a:endParaRPr lang="en-US" dirty="0"/>
          </a:p>
        </p:txBody>
      </p:sp>
      <p:sp>
        <p:nvSpPr>
          <p:cNvPr id="29" name="ZoneTexte 28"/>
          <p:cNvSpPr txBox="1"/>
          <p:nvPr/>
        </p:nvSpPr>
        <p:spPr>
          <a:xfrm rot="16200000">
            <a:off x="4017283" y="3006963"/>
            <a:ext cx="182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Acoustic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1280231" y="5400909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Example</a:t>
            </a:r>
            <a:endParaRPr lang="fr-FR" dirty="0" smtClean="0"/>
          </a:p>
          <a:p>
            <a:pPr algn="ctr"/>
            <a:r>
              <a:rPr lang="fr-FR" dirty="0" smtClean="0"/>
              <a:t>FWI reconstruction</a:t>
            </a:r>
            <a:endParaRPr lang="en-US" dirty="0"/>
          </a:p>
        </p:txBody>
      </p:sp>
      <p:sp>
        <p:nvSpPr>
          <p:cNvPr id="32" name="ZoneTexte 31"/>
          <p:cNvSpPr txBox="1"/>
          <p:nvPr/>
        </p:nvSpPr>
        <p:spPr>
          <a:xfrm>
            <a:off x="3851920" y="1252807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Macro-</a:t>
            </a:r>
            <a:r>
              <a:rPr lang="fr-FR" dirty="0" err="1" smtClean="0"/>
              <a:t>scale</a:t>
            </a:r>
            <a:r>
              <a:rPr lang="fr-FR" dirty="0" smtClean="0"/>
              <a:t>  </a:t>
            </a:r>
            <a:r>
              <a:rPr lang="fr-FR" dirty="0" err="1" smtClean="0"/>
              <a:t>imaged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: </a:t>
            </a:r>
            <a:r>
              <a:rPr lang="fr-FR" dirty="0" err="1" smtClean="0"/>
              <a:t>Vp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8064" y="3230978"/>
            <a:ext cx="720080" cy="198022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6200000">
            <a:off x="5121064" y="3690030"/>
            <a:ext cx="1422159" cy="504054"/>
          </a:xfrm>
          <a:prstGeom prst="rect">
            <a:avLst/>
          </a:prstGeom>
          <a:solidFill>
            <a:schemeClr val="accent6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0800000">
            <a:off x="5580112" y="-747464"/>
            <a:ext cx="6192688" cy="5153056"/>
          </a:xfrm>
          <a:prstGeom prst="arc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0800000">
            <a:off x="5220072" y="-531440"/>
            <a:ext cx="6192688" cy="5153056"/>
          </a:xfrm>
          <a:prstGeom prst="arc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5580116" y="1860422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39552" y="5776605"/>
            <a:ext cx="83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</a:t>
            </a:r>
            <a:r>
              <a:rPr lang="fr-FR" dirty="0" err="1" smtClean="0"/>
              <a:t>ifferent</a:t>
            </a:r>
            <a:r>
              <a:rPr lang="fr-FR" dirty="0" smtClean="0"/>
              <a:t> FWI reconstructions of the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Qp</a:t>
            </a:r>
            <a:r>
              <a:rPr lang="fr-FR" dirty="0" smtClean="0"/>
              <a:t> for </a:t>
            </a:r>
            <a:r>
              <a:rPr lang="fr-FR" dirty="0" err="1" smtClean="0"/>
              <a:t>synthetic</a:t>
            </a:r>
            <a:r>
              <a:rPr lang="fr-FR" dirty="0" smtClean="0"/>
              <a:t> </a:t>
            </a:r>
            <a:r>
              <a:rPr lang="fr-FR" dirty="0" err="1" smtClean="0"/>
              <a:t>Valhall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(</a:t>
            </a:r>
            <a:r>
              <a:rPr lang="fr-FR" dirty="0" err="1" smtClean="0"/>
              <a:t>Prieux</a:t>
            </a:r>
            <a:r>
              <a:rPr lang="fr-FR" dirty="0" smtClean="0"/>
              <a:t>, 2013)</a:t>
            </a:r>
            <a:endParaRPr lang="en-US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3851030" cy="95487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395396" y="198884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model in </a:t>
            </a:r>
            <a:r>
              <a:rPr lang="fr-FR" dirty="0" err="1" smtClean="0"/>
              <a:t>Qp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316504" y="4005064"/>
            <a:ext cx="205569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Small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4283968" y="4869160"/>
            <a:ext cx="212082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275856" y="476672"/>
            <a:ext cx="5372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FWI reconstruction of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three</a:t>
            </a:r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  <a:endParaRPr lang="fr-FR" sz="2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 smtClean="0"/>
              <a:t>    </a:t>
            </a:r>
            <a:r>
              <a:rPr lang="fr-FR" dirty="0" err="1" smtClean="0">
                <a:solidFill>
                  <a:srgbClr val="FF0000"/>
                </a:solidFill>
              </a:rPr>
              <a:t>Strategy</a:t>
            </a:r>
            <a:r>
              <a:rPr lang="fr-FR" dirty="0" smtClean="0">
                <a:solidFill>
                  <a:srgbClr val="FF0000"/>
                </a:solidFill>
              </a:rPr>
              <a:t> B : </a:t>
            </a:r>
            <a:r>
              <a:rPr lang="fr-FR" dirty="0" err="1" smtClean="0">
                <a:solidFill>
                  <a:srgbClr val="FF0000"/>
                </a:solidFill>
              </a:rPr>
              <a:t>two-steps</a:t>
            </a:r>
            <a:r>
              <a:rPr lang="fr-FR" dirty="0" smtClean="0">
                <a:solidFill>
                  <a:srgbClr val="FF0000"/>
                </a:solidFill>
              </a:rPr>
              <a:t> inversion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211960" y="3059668"/>
            <a:ext cx="38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Starting</a:t>
            </a:r>
            <a:r>
              <a:rPr lang="fr-FR" dirty="0" smtClean="0"/>
              <a:t> model of </a:t>
            </a:r>
            <a:r>
              <a:rPr lang="fr-FR" dirty="0" err="1" smtClean="0"/>
              <a:t>Qp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the first </a:t>
            </a:r>
            <a:r>
              <a:rPr lang="fr-FR" dirty="0" err="1" smtClean="0"/>
              <a:t>step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3455638" cy="2709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6376416" y="1342509"/>
                <a:ext cx="3168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</a:t>
                </a:r>
                <a:r>
                  <a:rPr lang="fr-FR" dirty="0" err="1" smtClean="0"/>
                  <a:t>step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Vp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Qp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2 </a:t>
                </a:r>
                <a:r>
                  <a:rPr lang="fr-FR" dirty="0" err="1" smtClean="0"/>
                  <a:t>step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Vp</a:t>
                </a:r>
                <a:r>
                  <a:rPr lang="fr-FR" dirty="0" smtClean="0"/>
                  <a:t>,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 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Cambria Math"/>
                      </a:rPr>
                      <m:t>ρ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Qp</a:t>
                </a:r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416" y="1342509"/>
                <a:ext cx="3168352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53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0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39552" y="5776605"/>
            <a:ext cx="83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</a:t>
            </a:r>
            <a:r>
              <a:rPr lang="fr-FR" dirty="0" err="1" smtClean="0"/>
              <a:t>ifferent</a:t>
            </a:r>
            <a:r>
              <a:rPr lang="fr-FR" dirty="0" smtClean="0"/>
              <a:t> FWI reconstructions of the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Qp</a:t>
            </a:r>
            <a:r>
              <a:rPr lang="fr-FR" dirty="0" smtClean="0"/>
              <a:t> for </a:t>
            </a:r>
            <a:r>
              <a:rPr lang="fr-FR" dirty="0" err="1" smtClean="0"/>
              <a:t>synthetic</a:t>
            </a:r>
            <a:r>
              <a:rPr lang="fr-FR" dirty="0" smtClean="0"/>
              <a:t> </a:t>
            </a:r>
            <a:r>
              <a:rPr lang="fr-FR" dirty="0" err="1" smtClean="0"/>
              <a:t>Valhall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                                                                                (</a:t>
            </a:r>
            <a:r>
              <a:rPr lang="fr-FR" dirty="0" err="1" smtClean="0"/>
              <a:t>Prieux</a:t>
            </a:r>
            <a:r>
              <a:rPr lang="fr-FR" dirty="0" smtClean="0"/>
              <a:t>, 2013)</a:t>
            </a:r>
            <a:endParaRPr lang="en-US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3851030" cy="954874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395396" y="198884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model in </a:t>
            </a:r>
            <a:r>
              <a:rPr lang="fr-FR" dirty="0" err="1" smtClean="0"/>
              <a:t>Qp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316504" y="4005064"/>
            <a:ext cx="205569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Small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4283968" y="4869160"/>
            <a:ext cx="212082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regularization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275856" y="476672"/>
            <a:ext cx="532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FWI reconstruction of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three</a:t>
            </a:r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  <a:endParaRPr lang="fr-FR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dirty="0" smtClean="0"/>
              <a:t>    </a:t>
            </a:r>
            <a:r>
              <a:rPr lang="fr-FR" dirty="0" err="1" smtClean="0">
                <a:solidFill>
                  <a:srgbClr val="FF0000"/>
                </a:solidFill>
              </a:rPr>
              <a:t>Strategy</a:t>
            </a:r>
            <a:r>
              <a:rPr lang="fr-FR" dirty="0" smtClean="0">
                <a:solidFill>
                  <a:srgbClr val="FF0000"/>
                </a:solidFill>
              </a:rPr>
              <a:t> C : </a:t>
            </a:r>
            <a:r>
              <a:rPr lang="fr-FR" dirty="0" err="1" smtClean="0">
                <a:solidFill>
                  <a:srgbClr val="FF0000"/>
                </a:solidFill>
              </a:rPr>
              <a:t>two-steps</a:t>
            </a:r>
            <a:r>
              <a:rPr lang="fr-FR" dirty="0" smtClean="0">
                <a:solidFill>
                  <a:srgbClr val="FF0000"/>
                </a:solidFill>
              </a:rPr>
              <a:t> inversion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211960" y="3059668"/>
            <a:ext cx="42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Starting</a:t>
            </a:r>
            <a:r>
              <a:rPr lang="fr-FR" dirty="0" smtClean="0"/>
              <a:t> model of </a:t>
            </a:r>
            <a:r>
              <a:rPr lang="fr-FR" dirty="0" err="1" smtClean="0"/>
              <a:t>Qp</a:t>
            </a:r>
            <a:r>
              <a:rPr lang="fr-FR" dirty="0" smtClean="0"/>
              <a:t> (150 constant value)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6376416" y="1342509"/>
                <a:ext cx="3168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1 </a:t>
                </a:r>
                <a:r>
                  <a:rPr lang="fr-FR" dirty="0" err="1" smtClean="0"/>
                  <a:t>step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Vp</a:t>
                </a:r>
                <a:r>
                  <a:rPr lang="fr-FR" dirty="0" smtClean="0"/>
                  <a:t>)</a:t>
                </a:r>
              </a:p>
              <a:p>
                <a:r>
                  <a:rPr lang="fr-FR" dirty="0" smtClean="0"/>
                  <a:t>2 </a:t>
                </a:r>
                <a:r>
                  <a:rPr lang="fr-FR" dirty="0" err="1" smtClean="0"/>
                  <a:t>step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Vp</a:t>
                </a:r>
                <a:r>
                  <a:rPr lang="fr-FR" dirty="0" smtClean="0"/>
                  <a:t>,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 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ea typeface="Cambria Math"/>
                      </a:rPr>
                      <m:t>ρ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Qp</a:t>
                </a:r>
                <a:r>
                  <a:rPr lang="fr-FR" dirty="0" smtClean="0"/>
                  <a:t>)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416" y="1342509"/>
                <a:ext cx="3168352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153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07845"/>
            <a:ext cx="3444136" cy="270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2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5698976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Real 2D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Valhall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case (4C)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2" y="1844824"/>
            <a:ext cx="8280920" cy="449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419872" y="1268760"/>
                <a:ext cx="51845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 smtClean="0"/>
                  <a:t>Suitable </a:t>
                </a:r>
                <a:r>
                  <a:rPr lang="fr-FR" sz="2400" dirty="0" err="1" smtClean="0"/>
                  <a:t>damping</a:t>
                </a:r>
                <a:r>
                  <a:rPr lang="fr-FR" sz="2400" dirty="0" smtClean="0"/>
                  <a:t> </a:t>
                </a:r>
                <a:r>
                  <a:rPr lang="fr-FR" sz="2400" dirty="0" err="1" smtClean="0"/>
                  <a:t>parameters</a:t>
                </a:r>
                <a:r>
                  <a:rPr lang="fr-FR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/>
                        <a:ea typeface="Cambria Math"/>
                      </a:rPr>
                      <m:t>ε</m:t>
                    </m:r>
                    <m:r>
                      <a:rPr lang="fr-FR" sz="2400" b="0" i="1" smtClean="0">
                        <a:latin typeface="Cambria Math"/>
                        <a:ea typeface="Cambria Math"/>
                      </a:rPr>
                      <m:t> (</m:t>
                    </m:r>
                    <m:r>
                      <a:rPr lang="fr-FR" sz="2400" b="0" i="1" smtClean="0">
                        <a:latin typeface="Cambria Math"/>
                        <a:ea typeface="Cambria Math"/>
                      </a:rPr>
                      <m:t>𝑜𝑟</m:t>
                    </m:r>
                    <m:r>
                      <a:rPr lang="fr-FR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sz="2400" i="1" smtClean="0">
                        <a:latin typeface="Cambria Math"/>
                        <a:ea typeface="Cambria Math"/>
                      </a:rPr>
                      <m:t>𝜆</m:t>
                    </m:r>
                    <m:r>
                      <a:rPr lang="fr-FR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68760"/>
                <a:ext cx="518457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76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-324544" y="3913892"/>
            <a:ext cx="1656184" cy="52322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No </a:t>
            </a:r>
            <a:r>
              <a:rPr lang="fr-FR" sz="2800" dirty="0" err="1" smtClean="0"/>
              <a:t>scaling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20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332656"/>
            <a:ext cx="497889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Sensitivity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of data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88840"/>
            <a:ext cx="8229600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Seismic</a:t>
            </a:r>
            <a:r>
              <a:rPr lang="fr-FR" dirty="0" smtClean="0"/>
              <a:t> data </a:t>
            </a:r>
            <a:r>
              <a:rPr lang="fr-FR" dirty="0" err="1" smtClean="0"/>
              <a:t>may</a:t>
            </a:r>
            <a:r>
              <a:rPr lang="fr-FR" dirty="0" smtClean="0"/>
              <a:t> have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imprints</a:t>
            </a:r>
            <a:r>
              <a:rPr lang="fr-FR" dirty="0" smtClean="0"/>
              <a:t> of </a:t>
            </a:r>
            <a:r>
              <a:rPr lang="fr-FR" dirty="0" err="1" smtClean="0"/>
              <a:t>parameters</a:t>
            </a:r>
            <a:r>
              <a:rPr lang="fr-FR" dirty="0" smtClean="0"/>
              <a:t> and </a:t>
            </a:r>
            <a:r>
              <a:rPr lang="fr-FR" dirty="0" err="1" smtClean="0"/>
              <a:t>we</a:t>
            </a:r>
            <a:r>
              <a:rPr lang="fr-FR" dirty="0" smtClean="0"/>
              <a:t> must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variable </a:t>
            </a:r>
            <a:r>
              <a:rPr lang="fr-FR" dirty="0" err="1" smtClean="0"/>
              <a:t>imprints</a:t>
            </a:r>
            <a:r>
              <a:rPr lang="fr-FR" dirty="0" smtClean="0"/>
              <a:t> for </a:t>
            </a:r>
            <a:r>
              <a:rPr lang="fr-FR" dirty="0" err="1" smtClean="0"/>
              <a:t>better</a:t>
            </a:r>
            <a:r>
              <a:rPr lang="fr-FR" dirty="0" smtClean="0"/>
              <a:t> reconstruction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Deciphering</a:t>
            </a:r>
            <a:r>
              <a:rPr lang="fr-FR" dirty="0" smtClean="0"/>
              <a:t> the optimisation formulation</a:t>
            </a:r>
          </a:p>
          <a:p>
            <a:pPr>
              <a:buFontTx/>
              <a:buChar char="-"/>
            </a:pPr>
            <a:r>
              <a:rPr lang="fr-FR" dirty="0" err="1" smtClean="0"/>
              <a:t>Hunting</a:t>
            </a:r>
            <a:r>
              <a:rPr lang="fr-FR" dirty="0" smtClean="0"/>
              <a:t>  for the </a:t>
            </a:r>
            <a:r>
              <a:rPr lang="fr-FR" dirty="0" err="1" smtClean="0"/>
              <a:t>Hessian</a:t>
            </a:r>
            <a:r>
              <a:rPr lang="fr-FR" dirty="0" smtClean="0"/>
              <a:t> inverse </a:t>
            </a:r>
            <a:r>
              <a:rPr lang="fr-FR" dirty="0" err="1" smtClean="0"/>
              <a:t>operator</a:t>
            </a:r>
            <a:endParaRPr lang="fr-FR" dirty="0" smtClean="0"/>
          </a:p>
          <a:p>
            <a:pPr>
              <a:buFontTx/>
              <a:buChar char="-"/>
            </a:pPr>
            <a:r>
              <a:rPr lang="fr-FR" dirty="0" err="1" smtClean="0"/>
              <a:t>Reducing</a:t>
            </a:r>
            <a:r>
              <a:rPr lang="fr-FR" dirty="0" smtClean="0"/>
              <a:t> the model </a:t>
            </a:r>
            <a:r>
              <a:rPr lang="fr-FR" dirty="0" err="1" smtClean="0"/>
              <a:t>sampling</a:t>
            </a:r>
            <a:r>
              <a:rPr lang="fr-FR" dirty="0" smtClean="0"/>
              <a:t> (</a:t>
            </a:r>
            <a:r>
              <a:rPr lang="fr-FR" dirty="0" err="1" smtClean="0"/>
              <a:t>prior</a:t>
            </a:r>
            <a:r>
              <a:rPr lang="fr-FR" dirty="0"/>
              <a:t> </a:t>
            </a:r>
            <a:r>
              <a:rPr lang="fr-FR" dirty="0" smtClean="0"/>
              <a:t>info.)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569897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Gradient structure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3568" y="4725144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Propagation combines diffraction/</a:t>
            </a:r>
            <a:r>
              <a:rPr lang="fr-FR" dirty="0" err="1" smtClean="0"/>
              <a:t>reflection</a:t>
            </a:r>
            <a:r>
              <a:rPr lang="fr-FR" dirty="0" smtClean="0"/>
              <a:t> and transmission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- Radiation </a:t>
            </a:r>
            <a:r>
              <a:rPr lang="fr-FR" dirty="0" err="1" smtClean="0"/>
              <a:t>acts</a:t>
            </a:r>
            <a:r>
              <a:rPr lang="fr-FR" dirty="0" smtClean="0"/>
              <a:t> as a local </a:t>
            </a:r>
            <a:r>
              <a:rPr lang="fr-FR" dirty="0" err="1" smtClean="0"/>
              <a:t>operator</a:t>
            </a:r>
            <a:r>
              <a:rPr lang="fr-FR" dirty="0" smtClean="0"/>
              <a:t> on </a:t>
            </a:r>
            <a:r>
              <a:rPr lang="fr-FR" dirty="0" err="1" smtClean="0"/>
              <a:t>material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endParaRPr lang="en-US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67544" y="1772816"/>
            <a:ext cx="8280920" cy="1429127"/>
            <a:chOff x="467544" y="1772816"/>
            <a:chExt cx="8280920" cy="1429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654440" y="1916832"/>
                  <a:ext cx="9422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𝐵𝑢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40" y="1916832"/>
                  <a:ext cx="94224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467544" y="2555612"/>
                  <a:ext cx="14428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44" y="2555612"/>
                  <a:ext cx="144283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ZoneTexte 14"/>
            <p:cNvSpPr txBox="1"/>
            <p:nvPr/>
          </p:nvSpPr>
          <p:spPr>
            <a:xfrm>
              <a:off x="1835696" y="1772816"/>
              <a:ext cx="6912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Forward</a:t>
              </a:r>
              <a:r>
                <a:rPr lang="fr-FR" dirty="0" smtClean="0"/>
                <a:t> </a:t>
              </a:r>
              <a:r>
                <a:rPr lang="fr-FR" dirty="0" err="1" smtClean="0"/>
                <a:t>problem</a:t>
              </a:r>
              <a:r>
                <a:rPr lang="fr-FR" dirty="0" smtClean="0"/>
                <a:t> </a:t>
              </a:r>
              <a:r>
                <a:rPr lang="fr-FR" dirty="0" err="1" smtClean="0"/>
                <a:t>with</a:t>
              </a:r>
              <a:r>
                <a:rPr lang="fr-FR" dirty="0" smtClean="0"/>
                <a:t> a </a:t>
              </a:r>
              <a:r>
                <a:rPr lang="fr-FR" dirty="0" err="1" smtClean="0"/>
                <a:t>symmetric</a:t>
              </a:r>
              <a:r>
                <a:rPr lang="fr-FR" dirty="0" smtClean="0"/>
                <a:t> matrix B </a:t>
              </a:r>
              <a:r>
                <a:rPr lang="fr-FR" dirty="0" err="1" smtClean="0"/>
                <a:t>where</a:t>
              </a:r>
              <a:r>
                <a:rPr lang="fr-FR" dirty="0" smtClean="0"/>
                <a:t> the RHS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zero</a:t>
              </a:r>
              <a:r>
                <a:rPr lang="fr-FR" dirty="0" smtClean="0"/>
                <a:t> </a:t>
              </a:r>
              <a:r>
                <a:rPr lang="fr-FR" dirty="0" err="1" smtClean="0"/>
                <a:t>except</a:t>
              </a:r>
              <a:r>
                <a:rPr lang="fr-FR" dirty="0" smtClean="0"/>
                <a:t> </a:t>
              </a:r>
              <a:r>
                <a:rPr lang="fr-FR" dirty="0" err="1" smtClean="0"/>
                <a:t>at</a:t>
              </a:r>
              <a:r>
                <a:rPr lang="fr-FR" dirty="0" smtClean="0"/>
                <a:t> sources: the source </a:t>
              </a:r>
              <a:r>
                <a:rPr lang="fr-FR" dirty="0" err="1" smtClean="0"/>
                <a:t>term</a:t>
              </a:r>
              <a:r>
                <a:rPr lang="fr-FR" dirty="0" smtClean="0"/>
                <a:t>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connected</a:t>
              </a:r>
              <a:r>
                <a:rPr lang="fr-FR" dirty="0" smtClean="0"/>
                <a:t> to the </a:t>
              </a:r>
              <a:r>
                <a:rPr lang="fr-FR" dirty="0" err="1" smtClean="0"/>
                <a:t>definition</a:t>
              </a:r>
              <a:r>
                <a:rPr lang="fr-FR" dirty="0" smtClean="0"/>
                <a:t> of B</a:t>
              </a:r>
              <a:endParaRPr lang="en-US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843984" y="2555612"/>
              <a:ext cx="6760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Adjoint </a:t>
              </a:r>
              <a:r>
                <a:rPr lang="fr-FR" dirty="0" err="1" smtClean="0"/>
                <a:t>problem</a:t>
              </a:r>
              <a:r>
                <a:rPr lang="fr-FR" dirty="0" smtClean="0"/>
                <a:t> </a:t>
              </a:r>
              <a:r>
                <a:rPr lang="fr-FR" dirty="0" err="1" smtClean="0"/>
                <a:t>where</a:t>
              </a:r>
              <a:r>
                <a:rPr lang="fr-FR" dirty="0" smtClean="0"/>
                <a:t> the RHS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zero</a:t>
              </a:r>
              <a:r>
                <a:rPr lang="fr-FR" dirty="0" smtClean="0"/>
                <a:t> </a:t>
              </a:r>
              <a:r>
                <a:rPr lang="fr-FR" dirty="0" err="1" smtClean="0"/>
                <a:t>except</a:t>
              </a:r>
              <a:r>
                <a:rPr lang="fr-FR" dirty="0" smtClean="0"/>
                <a:t> </a:t>
              </a:r>
              <a:r>
                <a:rPr lang="fr-FR" dirty="0" err="1" smtClean="0"/>
                <a:t>at</a:t>
              </a:r>
              <a:r>
                <a:rPr lang="fr-FR" dirty="0" smtClean="0"/>
                <a:t> </a:t>
              </a:r>
              <a:r>
                <a:rPr lang="fr-FR" dirty="0" err="1" smtClean="0"/>
                <a:t>receivers</a:t>
              </a:r>
              <a:r>
                <a:rPr lang="fr-FR" dirty="0" smtClean="0"/>
                <a:t> </a:t>
              </a:r>
              <a:r>
                <a:rPr lang="fr-FR" dirty="0" err="1" smtClean="0"/>
                <a:t>with</a:t>
              </a:r>
              <a:r>
                <a:rPr lang="fr-FR" dirty="0" smtClean="0"/>
                <a:t> a restriction </a:t>
              </a:r>
              <a:r>
                <a:rPr lang="fr-FR" dirty="0" err="1" smtClean="0"/>
                <a:t>operator</a:t>
              </a:r>
              <a:r>
                <a:rPr lang="fr-FR" dirty="0" smtClean="0"/>
                <a:t> R</a:t>
              </a:r>
              <a:endParaRPr lang="en-US" dirty="0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3086835" y="5887144"/>
            <a:ext cx="311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so-called</a:t>
            </a:r>
            <a:r>
              <a:rPr lang="fr-FR" dirty="0" smtClean="0">
                <a:solidFill>
                  <a:srgbClr val="FF0000"/>
                </a:solidFill>
              </a:rPr>
              <a:t> FWI </a:t>
            </a:r>
            <a:r>
              <a:rPr lang="fr-FR" dirty="0" err="1" smtClean="0">
                <a:solidFill>
                  <a:srgbClr val="FF0000"/>
                </a:solidFill>
              </a:rPr>
              <a:t>democracy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707904" y="32756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Incident </a:t>
            </a:r>
            <a:r>
              <a:rPr lang="fr-FR" dirty="0" err="1" smtClean="0">
                <a:solidFill>
                  <a:srgbClr val="FF0000"/>
                </a:solidFill>
              </a:rPr>
              <a:t>field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24128" y="32756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Adjoint </a:t>
            </a:r>
            <a:r>
              <a:rPr lang="fr-FR" dirty="0" err="1" smtClean="0">
                <a:solidFill>
                  <a:srgbClr val="0070C0"/>
                </a:solidFill>
              </a:rPr>
              <a:t>field</a:t>
            </a:r>
            <a:r>
              <a:rPr lang="fr-FR" dirty="0" smtClean="0">
                <a:solidFill>
                  <a:srgbClr val="0070C0"/>
                </a:solidFill>
              </a:rPr>
              <a:t> (</a:t>
            </a:r>
            <a:r>
              <a:rPr lang="fr-FR" dirty="0" err="1" smtClean="0">
                <a:solidFill>
                  <a:srgbClr val="0070C0"/>
                </a:solidFill>
              </a:rPr>
              <a:t>sum</a:t>
            </a:r>
            <a:r>
              <a:rPr lang="fr-FR" dirty="0" smtClean="0">
                <a:solidFill>
                  <a:srgbClr val="0070C0"/>
                </a:solidFill>
              </a:rPr>
              <a:t> over </a:t>
            </a:r>
            <a:r>
              <a:rPr lang="fr-FR" dirty="0" err="1" smtClean="0">
                <a:solidFill>
                  <a:srgbClr val="0070C0"/>
                </a:solidFill>
              </a:rPr>
              <a:t>receivers</a:t>
            </a:r>
            <a:r>
              <a:rPr lang="fr-FR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618434" y="43997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Cross section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47869" y="3478391"/>
                <a:ext cx="7272808" cy="117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sup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ℜ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fr-FR" sz="24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  <m:r>
                                            <a:rPr lang="fr-FR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fr-FR" sz="24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69" y="3478391"/>
                <a:ext cx="7272808" cy="11747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569897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Gradient structure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899592" y="3429000"/>
                <a:ext cx="7272808" cy="117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sup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ℜ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  <m: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b>
                                    <m:sup/>
                                  </m:sSubSup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fr-FR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fr-FR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sz="2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Δ</m:t>
                                          </m:r>
                                          <m: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fr-FR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  <m:r>
                                        <a:rPr lang="fr-FR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429000"/>
                <a:ext cx="7272808" cy="11747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683568" y="4725144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Propagation combines diffraction/</a:t>
            </a:r>
            <a:r>
              <a:rPr lang="fr-FR" dirty="0" err="1" smtClean="0"/>
              <a:t>reflection</a:t>
            </a:r>
            <a:r>
              <a:rPr lang="fr-FR" dirty="0" smtClean="0"/>
              <a:t> and transmission </a:t>
            </a:r>
            <a:r>
              <a:rPr lang="fr-FR" dirty="0" err="1" smtClean="0"/>
              <a:t>features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- Radiation </a:t>
            </a:r>
            <a:r>
              <a:rPr lang="fr-FR" dirty="0" err="1" smtClean="0"/>
              <a:t>acts</a:t>
            </a:r>
            <a:r>
              <a:rPr lang="fr-FR" dirty="0" smtClean="0"/>
              <a:t> as a local </a:t>
            </a:r>
            <a:r>
              <a:rPr lang="fr-FR" dirty="0" err="1" smtClean="0"/>
              <a:t>operator</a:t>
            </a:r>
            <a:r>
              <a:rPr lang="fr-FR" dirty="0" smtClean="0"/>
              <a:t> on </a:t>
            </a:r>
            <a:r>
              <a:rPr lang="fr-FR" dirty="0" err="1" smtClean="0"/>
              <a:t>material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endParaRPr lang="en-US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67544" y="1772816"/>
            <a:ext cx="8280920" cy="1429127"/>
            <a:chOff x="467544" y="1772816"/>
            <a:chExt cx="8280920" cy="1429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654440" y="1916832"/>
                  <a:ext cx="9422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𝐵𝑢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40" y="1916832"/>
                  <a:ext cx="94224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467544" y="2555612"/>
                  <a:ext cx="14428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44" y="2555612"/>
                  <a:ext cx="144283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ZoneTexte 14"/>
            <p:cNvSpPr txBox="1"/>
            <p:nvPr/>
          </p:nvSpPr>
          <p:spPr>
            <a:xfrm>
              <a:off x="1835696" y="1772816"/>
              <a:ext cx="6912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Forward</a:t>
              </a:r>
              <a:r>
                <a:rPr lang="fr-FR" dirty="0" smtClean="0"/>
                <a:t> </a:t>
              </a:r>
              <a:r>
                <a:rPr lang="fr-FR" dirty="0" err="1" smtClean="0"/>
                <a:t>problem</a:t>
              </a:r>
              <a:r>
                <a:rPr lang="fr-FR" dirty="0" smtClean="0"/>
                <a:t> </a:t>
              </a:r>
              <a:r>
                <a:rPr lang="fr-FR" dirty="0" err="1" smtClean="0"/>
                <a:t>with</a:t>
              </a:r>
              <a:r>
                <a:rPr lang="fr-FR" dirty="0" smtClean="0"/>
                <a:t> a </a:t>
              </a:r>
              <a:r>
                <a:rPr lang="fr-FR" dirty="0" err="1" smtClean="0"/>
                <a:t>symmetric</a:t>
              </a:r>
              <a:r>
                <a:rPr lang="fr-FR" dirty="0" smtClean="0"/>
                <a:t> matrix B </a:t>
              </a:r>
              <a:r>
                <a:rPr lang="fr-FR" dirty="0" err="1" smtClean="0"/>
                <a:t>where</a:t>
              </a:r>
              <a:r>
                <a:rPr lang="fr-FR" dirty="0" smtClean="0"/>
                <a:t> the RHS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zero</a:t>
              </a:r>
              <a:r>
                <a:rPr lang="fr-FR" dirty="0" smtClean="0"/>
                <a:t> </a:t>
              </a:r>
              <a:r>
                <a:rPr lang="fr-FR" dirty="0" err="1" smtClean="0"/>
                <a:t>except</a:t>
              </a:r>
              <a:r>
                <a:rPr lang="fr-FR" dirty="0" smtClean="0"/>
                <a:t> </a:t>
              </a:r>
              <a:r>
                <a:rPr lang="fr-FR" dirty="0" err="1" smtClean="0"/>
                <a:t>at</a:t>
              </a:r>
              <a:r>
                <a:rPr lang="fr-FR" dirty="0" smtClean="0"/>
                <a:t> sources: the source </a:t>
              </a:r>
              <a:r>
                <a:rPr lang="fr-FR" dirty="0" err="1" smtClean="0"/>
                <a:t>term</a:t>
              </a:r>
              <a:r>
                <a:rPr lang="fr-FR" dirty="0" smtClean="0"/>
                <a:t>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connected</a:t>
              </a:r>
              <a:r>
                <a:rPr lang="fr-FR" dirty="0" smtClean="0"/>
                <a:t> to the </a:t>
              </a:r>
              <a:r>
                <a:rPr lang="fr-FR" dirty="0" err="1" smtClean="0"/>
                <a:t>definition</a:t>
              </a:r>
              <a:r>
                <a:rPr lang="fr-FR" dirty="0" smtClean="0"/>
                <a:t> of B</a:t>
              </a:r>
              <a:endParaRPr lang="en-US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843984" y="2555612"/>
              <a:ext cx="6760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Adjoint </a:t>
              </a:r>
              <a:r>
                <a:rPr lang="fr-FR" dirty="0" err="1" smtClean="0"/>
                <a:t>problem</a:t>
              </a:r>
              <a:r>
                <a:rPr lang="fr-FR" dirty="0" smtClean="0"/>
                <a:t> </a:t>
              </a:r>
              <a:r>
                <a:rPr lang="fr-FR" dirty="0" err="1" smtClean="0"/>
                <a:t>where</a:t>
              </a:r>
              <a:r>
                <a:rPr lang="fr-FR" dirty="0" smtClean="0"/>
                <a:t> the RHS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zero</a:t>
              </a:r>
              <a:r>
                <a:rPr lang="fr-FR" dirty="0" smtClean="0"/>
                <a:t> </a:t>
              </a:r>
              <a:r>
                <a:rPr lang="fr-FR" dirty="0" err="1" smtClean="0"/>
                <a:t>except</a:t>
              </a:r>
              <a:r>
                <a:rPr lang="fr-FR" dirty="0" smtClean="0"/>
                <a:t> </a:t>
              </a:r>
              <a:r>
                <a:rPr lang="fr-FR" dirty="0" err="1" smtClean="0"/>
                <a:t>at</a:t>
              </a:r>
              <a:r>
                <a:rPr lang="fr-FR" dirty="0" smtClean="0"/>
                <a:t> </a:t>
              </a:r>
              <a:r>
                <a:rPr lang="fr-FR" dirty="0" err="1" smtClean="0"/>
                <a:t>receivers</a:t>
              </a:r>
              <a:r>
                <a:rPr lang="fr-FR" dirty="0" smtClean="0"/>
                <a:t> </a:t>
              </a:r>
              <a:r>
                <a:rPr lang="fr-FR" dirty="0" err="1" smtClean="0"/>
                <a:t>with</a:t>
              </a:r>
              <a:r>
                <a:rPr lang="fr-FR" dirty="0" smtClean="0"/>
                <a:t> a restriction </a:t>
              </a:r>
              <a:r>
                <a:rPr lang="fr-FR" dirty="0" err="1" smtClean="0"/>
                <a:t>operator</a:t>
              </a:r>
              <a:r>
                <a:rPr lang="fr-FR" dirty="0" smtClean="0"/>
                <a:t> R</a:t>
              </a:r>
              <a:endParaRPr lang="en-US" dirty="0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3086835" y="5887144"/>
            <a:ext cx="311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so-called</a:t>
            </a:r>
            <a:r>
              <a:rPr lang="fr-FR" dirty="0" smtClean="0">
                <a:solidFill>
                  <a:srgbClr val="FF0000"/>
                </a:solidFill>
              </a:rPr>
              <a:t> FWI </a:t>
            </a:r>
            <a:r>
              <a:rPr lang="fr-FR" dirty="0" err="1" smtClean="0">
                <a:solidFill>
                  <a:srgbClr val="FF0000"/>
                </a:solidFill>
              </a:rPr>
              <a:t>democracy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707904" y="32756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Incident </a:t>
            </a:r>
            <a:r>
              <a:rPr lang="fr-FR" dirty="0" err="1" smtClean="0">
                <a:solidFill>
                  <a:srgbClr val="FF0000"/>
                </a:solidFill>
              </a:rPr>
              <a:t>field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24128" y="32756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Adjoint </a:t>
            </a:r>
            <a:r>
              <a:rPr lang="fr-FR" dirty="0" err="1" smtClean="0">
                <a:solidFill>
                  <a:srgbClr val="0070C0"/>
                </a:solidFill>
              </a:rPr>
              <a:t>field</a:t>
            </a:r>
            <a:r>
              <a:rPr lang="fr-FR" dirty="0" smtClean="0">
                <a:solidFill>
                  <a:srgbClr val="0070C0"/>
                </a:solidFill>
              </a:rPr>
              <a:t> (</a:t>
            </a:r>
            <a:r>
              <a:rPr lang="fr-FR" dirty="0" err="1" smtClean="0">
                <a:solidFill>
                  <a:srgbClr val="0070C0"/>
                </a:solidFill>
              </a:rPr>
              <a:t>sum</a:t>
            </a:r>
            <a:r>
              <a:rPr lang="fr-FR" dirty="0" smtClean="0">
                <a:solidFill>
                  <a:srgbClr val="0070C0"/>
                </a:solidFill>
              </a:rPr>
              <a:t> over </a:t>
            </a:r>
            <a:r>
              <a:rPr lang="fr-FR" dirty="0" err="1" smtClean="0">
                <a:solidFill>
                  <a:srgbClr val="0070C0"/>
                </a:solidFill>
              </a:rPr>
              <a:t>receivers</a:t>
            </a:r>
            <a:r>
              <a:rPr lang="fr-FR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618434" y="43997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Cross section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Optimisation </a:t>
            </a:r>
            <a:r>
              <a:rPr lang="fr-FR" dirty="0" err="1" smtClean="0"/>
              <a:t>ingredients</a:t>
            </a:r>
            <a:endParaRPr lang="fr-FR" dirty="0" smtClean="0"/>
          </a:p>
          <a:p>
            <a:r>
              <a:rPr lang="fr-FR" dirty="0" smtClean="0"/>
              <a:t>Joint inversion structure and </a:t>
            </a:r>
            <a:r>
              <a:rPr lang="fr-FR" dirty="0" err="1" smtClean="0"/>
              <a:t>hypocenters</a:t>
            </a:r>
            <a:endParaRPr lang="fr-FR" dirty="0" smtClean="0"/>
          </a:p>
          <a:p>
            <a:r>
              <a:rPr lang="fr-FR" dirty="0"/>
              <a:t>M</a:t>
            </a:r>
            <a:r>
              <a:rPr lang="fr-FR" dirty="0" smtClean="0"/>
              <a:t>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Qp</a:t>
            </a:r>
            <a:r>
              <a:rPr lang="fr-FR" dirty="0" smtClean="0"/>
              <a:t>)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Multi-</a:t>
            </a:r>
            <a:r>
              <a:rPr lang="fr-FR" dirty="0" err="1" smtClean="0">
                <a:solidFill>
                  <a:srgbClr val="FF0000"/>
                </a:solidFill>
              </a:rPr>
              <a:t>parameter</a:t>
            </a:r>
            <a:r>
              <a:rPr lang="fr-FR" dirty="0" smtClean="0">
                <a:solidFill>
                  <a:srgbClr val="FF0000"/>
                </a:solidFill>
              </a:rPr>
              <a:t> FWI (</a:t>
            </a:r>
            <a:r>
              <a:rPr lang="fr-FR" dirty="0" err="1" smtClean="0">
                <a:solidFill>
                  <a:srgbClr val="FF0000"/>
                </a:solidFill>
              </a:rPr>
              <a:t>Vp</a:t>
            </a:r>
            <a:r>
              <a:rPr lang="fr-FR" dirty="0" smtClean="0">
                <a:solidFill>
                  <a:srgbClr val="FF0000"/>
                </a:solidFill>
              </a:rPr>
              <a:t> &amp;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</a:rPr>
              <a:t>r</a:t>
            </a:r>
            <a:r>
              <a:rPr lang="fr-FR" dirty="0" smtClean="0">
                <a:solidFill>
                  <a:srgbClr val="FF0000"/>
                </a:solidFill>
              </a:rPr>
              <a:t>) or (</a:t>
            </a:r>
            <a:r>
              <a:rPr lang="fr-FR" dirty="0" err="1" smtClean="0">
                <a:solidFill>
                  <a:srgbClr val="FF0000"/>
                </a:solidFill>
              </a:rPr>
              <a:t>Vp</a:t>
            </a:r>
            <a:r>
              <a:rPr lang="fr-FR" dirty="0" smtClean="0">
                <a:solidFill>
                  <a:srgbClr val="FF0000"/>
                </a:solidFill>
              </a:rPr>
              <a:t> &amp; </a:t>
            </a:r>
            <a:r>
              <a:rPr lang="fr-FR" dirty="0" err="1" smtClean="0">
                <a:solidFill>
                  <a:srgbClr val="FF0000"/>
                </a:solidFill>
              </a:rPr>
              <a:t>Ip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Vh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Truncated</a:t>
            </a:r>
            <a:r>
              <a:rPr lang="fr-FR" dirty="0" smtClean="0"/>
              <a:t> Newton </a:t>
            </a:r>
            <a:r>
              <a:rPr lang="fr-FR" dirty="0" err="1" smtClean="0"/>
              <a:t>approach</a:t>
            </a:r>
            <a:r>
              <a:rPr lang="fr-FR" dirty="0" smtClean="0"/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74638"/>
            <a:ext cx="5698976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Cross sections</a:t>
            </a:r>
            <a:r>
              <a:rPr lang="fr-FR" dirty="0" smtClean="0">
                <a:solidFill>
                  <a:schemeClr val="accent1"/>
                </a:solidFill>
              </a:rPr>
              <a:t/>
            </a:r>
            <a:br>
              <a:rPr lang="fr-FR" dirty="0" smtClean="0">
                <a:solidFill>
                  <a:schemeClr val="accent1"/>
                </a:solidFill>
              </a:rPr>
            </a:br>
            <a:r>
              <a:rPr lang="fr-FR" sz="3600" dirty="0" smtClean="0">
                <a:solidFill>
                  <a:schemeClr val="accent1"/>
                </a:solidFill>
              </a:rPr>
              <a:t>(radiation, </a:t>
            </a:r>
            <a:r>
              <a:rPr lang="fr-FR" sz="3600" dirty="0" err="1" smtClean="0">
                <a:solidFill>
                  <a:schemeClr val="accent1"/>
                </a:solidFill>
              </a:rPr>
              <a:t>scattering</a:t>
            </a:r>
            <a:r>
              <a:rPr lang="fr-FR" sz="3600" dirty="0" smtClean="0">
                <a:solidFill>
                  <a:schemeClr val="accent1"/>
                </a:solidFill>
              </a:rPr>
              <a:t> …)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547664" y="17728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Isotropic</a:t>
            </a:r>
            <a:r>
              <a:rPr lang="fr-FR" dirty="0" smtClean="0"/>
              <a:t> </a:t>
            </a:r>
            <a:r>
              <a:rPr lang="fr-FR" dirty="0" err="1" smtClean="0"/>
              <a:t>acoustic</a:t>
            </a:r>
            <a:r>
              <a:rPr lang="fr-FR" dirty="0" smtClean="0"/>
              <a:t> FWI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27584" y="2420888"/>
                <a:ext cx="3312368" cy="296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least </a:t>
                </a:r>
                <a:r>
                  <a:rPr lang="fr-FR" dirty="0" err="1" smtClean="0"/>
                  <a:t>three</a:t>
                </a:r>
                <a:r>
                  <a:rPr lang="fr-FR" dirty="0" smtClean="0"/>
                  <a:t> possible classes</a:t>
                </a:r>
              </a:p>
              <a:p>
                <a:endParaRPr lang="fr-FR" dirty="0" smtClean="0"/>
              </a:p>
              <a:p>
                <a:r>
                  <a:rPr lang="fr-FR" dirty="0" err="1" smtClean="0"/>
                  <a:t>From</a:t>
                </a:r>
                <a:r>
                  <a:rPr lang="fr-FR" dirty="0" smtClean="0"/>
                  <a:t> P.D.E., setting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:endParaRPr lang="fr-FR" b="0" dirty="0" smtClean="0">
                  <a:ea typeface="Cambria Math"/>
                </a:endParaRPr>
              </a:p>
              <a:p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reflection</a:t>
                </a:r>
                <a:r>
                  <a:rPr lang="fr-FR" dirty="0" smtClean="0"/>
                  <a:t>, setting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fr-FR" b="0" dirty="0" smtClean="0">
                  <a:ea typeface="Cambria Math"/>
                </a:endParaRPr>
              </a:p>
              <a:p>
                <a:endParaRPr lang="fr-FR" b="0" dirty="0" smtClean="0">
                  <a:ea typeface="Cambria Math"/>
                </a:endParaRPr>
              </a:p>
              <a:p>
                <a:r>
                  <a:rPr lang="fr-FR" dirty="0" smtClean="0">
                    <a:ea typeface="Cambria Math"/>
                  </a:rPr>
                  <a:t>Alternative setting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fr-FR" b="0" dirty="0" smtClean="0">
                  <a:ea typeface="Cambria Math"/>
                </a:endParaRPr>
              </a:p>
              <a:p>
                <a:endParaRPr lang="fr-FR" b="0" dirty="0" smtClean="0">
                  <a:ea typeface="Cambria Math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0888"/>
                <a:ext cx="3312368" cy="2966068"/>
              </a:xfrm>
              <a:prstGeom prst="rect">
                <a:avLst/>
              </a:prstGeom>
              <a:blipFill rotWithShape="1">
                <a:blip r:embed="rId3"/>
                <a:stretch>
                  <a:fillRect l="-1657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582308" y="4869160"/>
            <a:ext cx="442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Narrow offsets: </a:t>
            </a:r>
            <a:r>
              <a:rPr lang="fr-FR" dirty="0" err="1" smtClean="0"/>
              <a:t>same</a:t>
            </a:r>
            <a:r>
              <a:rPr lang="fr-FR" dirty="0" smtClean="0"/>
              <a:t> radiations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and </a:t>
            </a:r>
            <a:r>
              <a:rPr lang="fr-FR" dirty="0" err="1" smtClean="0"/>
              <a:t>density</a:t>
            </a:r>
            <a:r>
              <a:rPr lang="fr-FR" dirty="0" smtClean="0"/>
              <a:t> …</a:t>
            </a:r>
          </a:p>
          <a:p>
            <a:endParaRPr lang="fr-FR" dirty="0"/>
          </a:p>
          <a:p>
            <a:r>
              <a:rPr lang="fr-FR" dirty="0" smtClean="0"/>
              <a:t>In </a:t>
            </a:r>
            <a:r>
              <a:rPr lang="fr-FR" dirty="0" err="1" smtClean="0"/>
              <a:t>fact</a:t>
            </a:r>
            <a:r>
              <a:rPr lang="fr-FR" dirty="0" smtClean="0"/>
              <a:t>,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in the FWI …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79" y="1700808"/>
            <a:ext cx="391649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5157359" y="5552365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Yellow</a:t>
            </a:r>
            <a:r>
              <a:rPr lang="fr-FR" dirty="0" smtClean="0"/>
              <a:t> line: </a:t>
            </a:r>
            <a:r>
              <a:rPr lang="fr-FR" dirty="0" err="1" smtClean="0"/>
              <a:t>Ray+Born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(</a:t>
            </a:r>
            <a:r>
              <a:rPr lang="fr-FR" dirty="0" err="1" smtClean="0"/>
              <a:t>Forgues</a:t>
            </a:r>
            <a:r>
              <a:rPr lang="fr-FR" dirty="0" smtClean="0"/>
              <a:t> and </a:t>
            </a:r>
            <a:r>
              <a:rPr lang="fr-FR" dirty="0" err="1" smtClean="0"/>
              <a:t>Lambaré</a:t>
            </a:r>
            <a:r>
              <a:rPr lang="fr-FR" dirty="0" smtClean="0"/>
              <a:t>, 1997)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8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Hessian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Analysis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73365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The </a:t>
            </a:r>
            <a:r>
              <a:rPr lang="fr-FR" sz="2400" dirty="0" err="1" smtClean="0"/>
              <a:t>Hessian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diagonalized</a:t>
            </a:r>
            <a:r>
              <a:rPr lang="fr-FR" sz="2400" dirty="0" smtClean="0"/>
              <a:t> </a:t>
            </a:r>
            <a:r>
              <a:rPr lang="fr-FR" sz="2400" dirty="0" err="1" smtClean="0"/>
              <a:t>either</a:t>
            </a:r>
            <a:r>
              <a:rPr lang="fr-FR" sz="2400" dirty="0" smtClean="0"/>
              <a:t> </a:t>
            </a:r>
            <a:r>
              <a:rPr lang="fr-FR" sz="2400" dirty="0" err="1" smtClean="0"/>
              <a:t>numerically</a:t>
            </a:r>
            <a:r>
              <a:rPr lang="fr-FR" sz="2400" dirty="0" smtClean="0"/>
              <a:t> or </a:t>
            </a:r>
            <a:r>
              <a:rPr lang="fr-FR" sz="2400" dirty="0" err="1" smtClean="0"/>
              <a:t>asymptotically</a:t>
            </a:r>
            <a:r>
              <a:rPr lang="fr-FR" sz="2400" dirty="0" smtClean="0"/>
              <a:t> or </a:t>
            </a:r>
            <a:r>
              <a:rPr lang="fr-FR" sz="2400" dirty="0" err="1" smtClean="0"/>
              <a:t>approximatively</a:t>
            </a: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- A SVD </a:t>
            </a:r>
            <a:r>
              <a:rPr lang="fr-FR" sz="2400" dirty="0" err="1" smtClean="0"/>
              <a:t>decomposition</a:t>
            </a:r>
            <a:r>
              <a:rPr lang="fr-FR" sz="2400" dirty="0" smtClean="0"/>
              <a:t> </a:t>
            </a:r>
            <a:r>
              <a:rPr lang="fr-FR" sz="2400" dirty="0" err="1" smtClean="0"/>
              <a:t>could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applied</a:t>
            </a:r>
            <a:r>
              <a:rPr lang="fr-FR" sz="2400" dirty="0" smtClean="0"/>
              <a:t> if </a:t>
            </a:r>
            <a:r>
              <a:rPr lang="fr-FR" sz="2400" dirty="0" err="1" smtClean="0"/>
              <a:t>affordable</a:t>
            </a:r>
            <a:r>
              <a:rPr lang="fr-FR" sz="2400" dirty="0" smtClean="0"/>
              <a:t> and, </a:t>
            </a:r>
            <a:r>
              <a:rPr lang="fr-FR" sz="2400" dirty="0" err="1" smtClean="0"/>
              <a:t>therefore</a:t>
            </a:r>
            <a:r>
              <a:rPr lang="fr-FR" sz="2400" dirty="0" smtClean="0"/>
              <a:t>,  a new </a:t>
            </a:r>
            <a:r>
              <a:rPr lang="fr-FR" sz="2400" dirty="0" err="1" smtClean="0"/>
              <a:t>parametrisation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deduced</a:t>
            </a:r>
            <a:r>
              <a:rPr lang="fr-FR" sz="2400" dirty="0" smtClean="0"/>
              <a:t> more </a:t>
            </a:r>
            <a:r>
              <a:rPr lang="fr-FR" sz="2400" dirty="0" err="1" smtClean="0"/>
              <a:t>suitable</a:t>
            </a:r>
            <a:r>
              <a:rPr lang="fr-FR" sz="2400" dirty="0" smtClean="0"/>
              <a:t> for the optimisation </a:t>
            </a:r>
            <a:r>
              <a:rPr lang="fr-FR" sz="1800" dirty="0" smtClean="0"/>
              <a:t>(</a:t>
            </a:r>
            <a:r>
              <a:rPr lang="fr-FR" sz="1800" dirty="0" err="1" smtClean="0"/>
              <a:t>Plessix</a:t>
            </a:r>
            <a:r>
              <a:rPr lang="fr-FR" sz="1800" dirty="0" smtClean="0"/>
              <a:t> and Cao, 2011)</a:t>
            </a:r>
          </a:p>
          <a:p>
            <a:pPr marL="0" indent="0">
              <a:buNone/>
            </a:pPr>
            <a:r>
              <a:rPr lang="fr-FR" sz="2400" dirty="0" smtClean="0"/>
              <a:t>- A </a:t>
            </a:r>
            <a:r>
              <a:rPr lang="fr-FR" sz="2400" dirty="0" err="1" smtClean="0"/>
              <a:t>probing</a:t>
            </a:r>
            <a:r>
              <a:rPr lang="fr-FR" sz="2400" dirty="0" smtClean="0"/>
              <a:t> </a:t>
            </a:r>
            <a:r>
              <a:rPr lang="fr-FR" sz="2400" dirty="0" err="1" smtClean="0"/>
              <a:t>preconditioning</a:t>
            </a:r>
            <a:r>
              <a:rPr lang="fr-FR" sz="2400" dirty="0" smtClean="0"/>
              <a:t> </a:t>
            </a:r>
            <a:r>
              <a:rPr lang="fr-FR" sz="1800" dirty="0" smtClean="0"/>
              <a:t>(</a:t>
            </a:r>
            <a:r>
              <a:rPr lang="fr-FR" sz="1800" dirty="0" err="1" smtClean="0"/>
              <a:t>Demanet</a:t>
            </a:r>
            <a:r>
              <a:rPr lang="fr-FR" sz="1800" dirty="0" smtClean="0"/>
              <a:t> et al, 2010)</a:t>
            </a:r>
          </a:p>
          <a:p>
            <a:pPr marL="0" indent="0">
              <a:buNone/>
            </a:pPr>
            <a:r>
              <a:rPr lang="fr-FR" sz="2000" dirty="0" smtClean="0"/>
              <a:t>- A </a:t>
            </a:r>
            <a:r>
              <a:rPr lang="fr-FR" sz="2000" dirty="0" err="1" smtClean="0"/>
              <a:t>numerical</a:t>
            </a:r>
            <a:r>
              <a:rPr lang="fr-FR" sz="2000" dirty="0" smtClean="0"/>
              <a:t> approximation </a:t>
            </a:r>
            <a:r>
              <a:rPr lang="fr-FR" sz="1800" dirty="0" smtClean="0"/>
              <a:t>(Shin et al, 2001)</a:t>
            </a:r>
            <a:r>
              <a:rPr lang="fr-FR" sz="2000" dirty="0" smtClean="0"/>
              <a:t> </a:t>
            </a:r>
            <a:endParaRPr lang="fr-FR" sz="1800" dirty="0" smtClean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err="1" smtClean="0"/>
              <a:t>Still</a:t>
            </a:r>
            <a:r>
              <a:rPr lang="fr-FR" sz="2400" dirty="0" smtClean="0"/>
              <a:t> a </a:t>
            </a:r>
            <a:r>
              <a:rPr lang="fr-FR" sz="2400" dirty="0" err="1" smtClean="0"/>
              <a:t>challenging</a:t>
            </a:r>
            <a:r>
              <a:rPr lang="fr-FR" sz="2400" dirty="0" smtClean="0"/>
              <a:t> </a:t>
            </a:r>
            <a:r>
              <a:rPr lang="fr-FR" sz="2400" dirty="0" err="1" smtClean="0"/>
              <a:t>purpose</a:t>
            </a:r>
            <a:r>
              <a:rPr lang="fr-FR" sz="2400" dirty="0" smtClean="0"/>
              <a:t>: SVD on Fréchet </a:t>
            </a:r>
            <a:r>
              <a:rPr lang="fr-FR" sz="2400" dirty="0" err="1" smtClean="0"/>
              <a:t>derivatives</a:t>
            </a:r>
            <a:r>
              <a:rPr lang="fr-FR" sz="2400" dirty="0" smtClean="0"/>
              <a:t> for </a:t>
            </a:r>
            <a:r>
              <a:rPr lang="fr-FR" sz="2400" dirty="0" err="1" smtClean="0"/>
              <a:t>scaling</a:t>
            </a:r>
            <a:r>
              <a:rPr lang="fr-FR" sz="2400" dirty="0" smtClean="0"/>
              <a:t> </a:t>
            </a:r>
            <a:r>
              <a:rPr lang="fr-FR" sz="1800" dirty="0" smtClean="0"/>
              <a:t>(</a:t>
            </a:r>
            <a:r>
              <a:rPr lang="fr-FR" sz="1800" dirty="0" err="1" smtClean="0"/>
              <a:t>LeMeur</a:t>
            </a:r>
            <a:r>
              <a:rPr lang="fr-FR" sz="1800" dirty="0" smtClean="0"/>
              <a:t> et al, 1997; </a:t>
            </a:r>
            <a:r>
              <a:rPr lang="fr-FR" sz="1800" dirty="0" err="1" smtClean="0"/>
              <a:t>Silvestrov</a:t>
            </a:r>
            <a:r>
              <a:rPr lang="fr-FR" sz="1800" dirty="0" smtClean="0"/>
              <a:t> et al, 2013)</a:t>
            </a:r>
            <a:endParaRPr lang="fr-FR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5936" y="332656"/>
            <a:ext cx="447484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Eigen </a:t>
            </a:r>
            <a:r>
              <a:rPr lang="fr-FR" dirty="0" err="1" smtClean="0"/>
              <a:t>analysis</a:t>
            </a:r>
            <a:r>
              <a:rPr lang="fr-FR" dirty="0" smtClean="0"/>
              <a:t> of the </a:t>
            </a:r>
            <a:r>
              <a:rPr lang="fr-FR" dirty="0" err="1" smtClean="0"/>
              <a:t>Hessian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17" y="1700808"/>
            <a:ext cx="486706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210531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Condition </a:t>
            </a:r>
            <a:r>
              <a:rPr lang="fr-FR" dirty="0" err="1" smtClean="0"/>
              <a:t>behaviour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for (</a:t>
            </a:r>
            <a:r>
              <a:rPr lang="fr-FR" dirty="0" err="1" smtClean="0"/>
              <a:t>Ip,Vp</a:t>
            </a:r>
            <a:r>
              <a:rPr lang="fr-FR" dirty="0" smtClean="0"/>
              <a:t>) </a:t>
            </a:r>
            <a:r>
              <a:rPr lang="fr-FR" dirty="0" err="1" smtClean="0"/>
              <a:t>than</a:t>
            </a:r>
            <a:r>
              <a:rPr lang="fr-FR" dirty="0" smtClean="0"/>
              <a:t> for (</a:t>
            </a:r>
            <a:r>
              <a:rPr lang="fr-FR" dirty="0" err="1" smtClean="0">
                <a:latin typeface="Symbol" pitchFamily="18" charset="2"/>
              </a:rPr>
              <a:t>r</a:t>
            </a:r>
            <a:r>
              <a:rPr lang="fr-FR" dirty="0" err="1" smtClean="0"/>
              <a:t>,Vp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482824" y="436510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Similar</a:t>
            </a:r>
            <a:r>
              <a:rPr lang="fr-FR" dirty="0" smtClean="0"/>
              <a:t> values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endParaRPr lang="fr-FR" dirty="0" smtClean="0"/>
          </a:p>
          <a:p>
            <a:r>
              <a:rPr lang="fr-FR" dirty="0" smtClean="0"/>
              <a:t>(local </a:t>
            </a:r>
            <a:r>
              <a:rPr lang="fr-FR" dirty="0" err="1" smtClean="0"/>
              <a:t>analysis</a:t>
            </a:r>
            <a:r>
              <a:rPr lang="fr-FR" dirty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diffraction </a:t>
            </a:r>
            <a:r>
              <a:rPr lang="fr-FR" dirty="0" err="1" smtClean="0"/>
              <a:t>kernel</a:t>
            </a:r>
            <a:r>
              <a:rPr lang="fr-FR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188640"/>
            <a:ext cx="5698976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Downscaling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6120680" cy="48570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660232" y="111545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Dupuy (2011)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372200" y="1495968"/>
                <a:ext cx="288032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Reconstruction of </a:t>
                </a:r>
              </a:p>
              <a:p>
                <a:endParaRPr lang="fr-FR" dirty="0" smtClean="0"/>
              </a:p>
              <a:p>
                <a:r>
                  <a:rPr lang="fr-FR" dirty="0" err="1" smtClean="0"/>
                  <a:t>porosity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fr-FR" dirty="0" smtClean="0"/>
              </a:p>
              <a:p>
                <a:r>
                  <a:rPr lang="fr-FR" dirty="0" smtClean="0"/>
                  <a:t>and</a:t>
                </a:r>
              </a:p>
              <a:p>
                <a:r>
                  <a:rPr lang="fr-FR" dirty="0" smtClean="0"/>
                  <a:t>consolidation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𝑐𝑠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Gassmann </a:t>
                </a:r>
                <a:r>
                  <a:rPr lang="fr-FR" dirty="0" err="1" smtClean="0"/>
                  <a:t>law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from</a:t>
                </a:r>
                <a:r>
                  <a:rPr lang="fr-FR" dirty="0" smtClean="0"/>
                  <a:t> FWI </a:t>
                </a:r>
                <a:r>
                  <a:rPr lang="fr-FR" dirty="0" err="1" smtClean="0"/>
                  <a:t>parameters</a:t>
                </a:r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495968"/>
                <a:ext cx="2880320" cy="2585323"/>
              </a:xfrm>
              <a:prstGeom prst="rect">
                <a:avLst/>
              </a:prstGeom>
              <a:blipFill rotWithShape="1">
                <a:blip r:embed="rId3"/>
                <a:stretch>
                  <a:fillRect l="-1691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292080" y="1196752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196752"/>
                <a:ext cx="39959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6060707" y="2276872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𝑐𝑠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07" y="2276872"/>
                <a:ext cx="45550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3203848" y="1700808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𝑐𝑠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700808"/>
                <a:ext cx="45550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316419" y="170080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19" y="1700808"/>
                <a:ext cx="39959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 droite 13"/>
          <p:cNvSpPr/>
          <p:nvPr/>
        </p:nvSpPr>
        <p:spPr>
          <a:xfrm rot="10800000">
            <a:off x="5700666" y="4509120"/>
            <a:ext cx="815549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6660232" y="5013176"/>
            <a:ext cx="2299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Importance of </a:t>
            </a:r>
            <a:r>
              <a:rPr lang="fr-FR" sz="2400" dirty="0" err="1" smtClean="0">
                <a:solidFill>
                  <a:srgbClr val="FF0000"/>
                </a:solidFill>
              </a:rPr>
              <a:t>multiparametric</a:t>
            </a:r>
            <a:r>
              <a:rPr lang="fr-FR" sz="2400" dirty="0" smtClean="0">
                <a:solidFill>
                  <a:srgbClr val="FF0000"/>
                </a:solidFill>
              </a:rPr>
              <a:t> reconstruction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88224" y="4221088"/>
            <a:ext cx="237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acoustic</a:t>
            </a:r>
            <a:endParaRPr lang="fr-FR" dirty="0" smtClean="0"/>
          </a:p>
          <a:p>
            <a:r>
              <a:rPr lang="fr-FR" dirty="0" smtClean="0"/>
              <a:t>information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851919" y="2204864"/>
            <a:ext cx="151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260648"/>
            <a:ext cx="6131024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Valhall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illustration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32440" cy="29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493404" y="56612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Prieux</a:t>
            </a:r>
            <a:r>
              <a:rPr lang="fr-FR" dirty="0" smtClean="0"/>
              <a:t> et al (2011, 2013a, 2013b); </a:t>
            </a:r>
            <a:r>
              <a:rPr lang="fr-FR" dirty="0" err="1" smtClean="0"/>
              <a:t>Gholami</a:t>
            </a:r>
            <a:r>
              <a:rPr lang="fr-FR" dirty="0" smtClean="0"/>
              <a:t> et al (2013a, 2013b)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75656" y="4654877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Synthetic</a:t>
            </a:r>
            <a:r>
              <a:rPr lang="fr-FR" dirty="0" smtClean="0"/>
              <a:t> case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acoustic</a:t>
            </a:r>
            <a:r>
              <a:rPr lang="fr-FR" dirty="0" smtClean="0"/>
              <a:t> and </a:t>
            </a:r>
            <a:r>
              <a:rPr lang="fr-FR" dirty="0" err="1" smtClean="0"/>
              <a:t>elastic</a:t>
            </a:r>
            <a:r>
              <a:rPr lang="fr-FR" dirty="0" smtClean="0"/>
              <a:t> VTI </a:t>
            </a:r>
            <a:r>
              <a:rPr lang="fr-FR" dirty="0" err="1" smtClean="0"/>
              <a:t>anisotropy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Thomsen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578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0" y="260648"/>
            <a:ext cx="4762872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Symbol" pitchFamily="18" charset="2"/>
              </a:rPr>
              <a:t>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1628800"/>
            <a:ext cx="8420135" cy="430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979712" y="5795972"/>
            <a:ext cx="9361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156176" y="5795972"/>
            <a:ext cx="9361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084168" y="616530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Prieux</a:t>
            </a:r>
            <a:r>
              <a:rPr lang="fr-FR" dirty="0" smtClean="0"/>
              <a:t> et al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188640"/>
            <a:ext cx="5626968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Vp,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Symbol" pitchFamily="18" charset="2"/>
              </a:rPr>
              <a:t>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trade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-off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844824"/>
            <a:ext cx="79629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7944" y="404664"/>
            <a:ext cx="4330824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Vp,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Symbol" pitchFamily="18" charset="2"/>
              </a:rPr>
              <a:t>r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,Qp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94" y="1772816"/>
            <a:ext cx="654888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 rot="16200000">
            <a:off x="-324544" y="3532656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Amplitude impact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43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Optimisation </a:t>
            </a:r>
            <a:r>
              <a:rPr lang="fr-FR" dirty="0" err="1" smtClean="0"/>
              <a:t>ingredients</a:t>
            </a:r>
            <a:endParaRPr lang="fr-FR" dirty="0" smtClean="0"/>
          </a:p>
          <a:p>
            <a:r>
              <a:rPr lang="fr-FR" dirty="0" smtClean="0"/>
              <a:t>Joint inversion structure and </a:t>
            </a:r>
            <a:r>
              <a:rPr lang="fr-FR" dirty="0" err="1" smtClean="0"/>
              <a:t>hypocenters</a:t>
            </a:r>
            <a:endParaRPr lang="fr-FR" dirty="0" smtClean="0"/>
          </a:p>
          <a:p>
            <a:r>
              <a:rPr lang="fr-FR" dirty="0"/>
              <a:t>M</a:t>
            </a:r>
            <a:r>
              <a:rPr lang="fr-FR" dirty="0" smtClean="0"/>
              <a:t>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Qp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 or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Multi-</a:t>
            </a:r>
            <a:r>
              <a:rPr lang="fr-FR" dirty="0" err="1" smtClean="0">
                <a:solidFill>
                  <a:srgbClr val="FF0000"/>
                </a:solidFill>
              </a:rPr>
              <a:t>parameter</a:t>
            </a:r>
            <a:r>
              <a:rPr lang="fr-FR" dirty="0" smtClean="0">
                <a:solidFill>
                  <a:srgbClr val="FF0000"/>
                </a:solidFill>
              </a:rPr>
              <a:t> FWI (</a:t>
            </a:r>
            <a:r>
              <a:rPr lang="fr-FR" dirty="0" err="1" smtClean="0">
                <a:solidFill>
                  <a:srgbClr val="FF0000"/>
                </a:solidFill>
              </a:rPr>
              <a:t>Vp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dirty="0" err="1" smtClean="0">
                <a:solidFill>
                  <a:srgbClr val="FF0000"/>
                </a:solidFill>
              </a:rPr>
              <a:t>Vh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</a:p>
          <a:p>
            <a:r>
              <a:rPr lang="fr-FR" dirty="0" err="1" smtClean="0"/>
              <a:t>Truncated</a:t>
            </a:r>
            <a:r>
              <a:rPr lang="fr-FR" dirty="0" smtClean="0"/>
              <a:t> Newton </a:t>
            </a:r>
            <a:r>
              <a:rPr lang="fr-FR" dirty="0" err="1" smtClean="0"/>
              <a:t>approach</a:t>
            </a:r>
            <a:r>
              <a:rPr lang="fr-FR" dirty="0" smtClean="0"/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260648"/>
            <a:ext cx="6347048" cy="18002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very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simple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VTI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anisotropy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3752651" cy="273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2564904"/>
                <a:ext cx="37444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Three </a:t>
                </a:r>
                <a:r>
                  <a:rPr lang="fr-FR" dirty="0" err="1" smtClean="0"/>
                  <a:t>parameters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inverted</a:t>
                </a:r>
                <a:endParaRPr lang="fr-FR" dirty="0" smtClean="0"/>
              </a:p>
              <a:p>
                <a:r>
                  <a:rPr lang="fr-FR" dirty="0" smtClean="0"/>
                  <a:t>in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particular</a:t>
                </a:r>
                <a:r>
                  <a:rPr lang="fr-FR" dirty="0" smtClean="0"/>
                  <a:t> case of </a:t>
                </a:r>
                <a:r>
                  <a:rPr lang="fr-FR" dirty="0" err="1" smtClean="0"/>
                  <a:t>anisotropic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paramters</a:t>
                </a:r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- </a:t>
                </a:r>
                <a:r>
                  <a:rPr lang="fr-FR" dirty="0" err="1" smtClean="0"/>
                  <a:t>Vp</a:t>
                </a:r>
                <a:r>
                  <a:rPr lang="fr-FR" dirty="0" smtClean="0"/>
                  <a:t>    </a:t>
                </a:r>
                <a:r>
                  <a:rPr lang="fr-FR" dirty="0" err="1" smtClean="0"/>
                  <a:t>Acoustic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velocity</a:t>
                </a:r>
                <a:endParaRPr lang="fr-FR" dirty="0" smtClean="0"/>
              </a:p>
              <a:p>
                <a:r>
                  <a:rPr lang="fr-FR" i="1" dirty="0" smtClean="0">
                    <a:latin typeface="Cambria Math"/>
                    <a:ea typeface="Cambria Math"/>
                  </a:rPr>
                  <a:t>-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fr-FR" dirty="0" smtClean="0">
                    <a:ea typeface="Cambria Math"/>
                  </a:rPr>
                  <a:t>      Thomsen </a:t>
                </a:r>
                <a:r>
                  <a:rPr lang="fr-FR" dirty="0" err="1" smtClean="0">
                    <a:ea typeface="Cambria Math"/>
                  </a:rPr>
                  <a:t>parameter</a:t>
                </a:r>
                <a:endParaRPr lang="fr-FR" dirty="0" smtClean="0">
                  <a:ea typeface="Cambria Math"/>
                </a:endParaRPr>
              </a:p>
              <a:p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fr-FR" dirty="0" smtClean="0"/>
                  <a:t>      Thomsen </a:t>
                </a:r>
                <a:r>
                  <a:rPr lang="fr-FR" dirty="0" err="1" smtClean="0"/>
                  <a:t>parameter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564904"/>
                <a:ext cx="3744416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1301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4932040" y="5299219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Gholami</a:t>
            </a:r>
            <a:r>
              <a:rPr lang="fr-FR" sz="2800" dirty="0" smtClean="0"/>
              <a:t> et al (2013)</a:t>
            </a:r>
          </a:p>
          <a:p>
            <a:r>
              <a:rPr lang="fr-FR" sz="2800" dirty="0" err="1" smtClean="0"/>
              <a:t>Operto</a:t>
            </a:r>
            <a:r>
              <a:rPr lang="fr-FR" sz="2800" dirty="0" smtClean="0"/>
              <a:t> et al (2013)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5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274638"/>
            <a:ext cx="5626968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influence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7" y="2348880"/>
            <a:ext cx="8172450" cy="26479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03648" y="50758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scaling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3995936" y="504069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scaled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background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516216" y="503841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All classes are </a:t>
            </a:r>
            <a:r>
              <a:rPr lang="fr-FR" dirty="0" err="1" smtClean="0"/>
              <a:t>scaled</a:t>
            </a:r>
            <a:r>
              <a:rPr lang="fr-FR" dirty="0" smtClean="0"/>
              <a:t> by </a:t>
            </a:r>
            <a:r>
              <a:rPr lang="fr-FR" dirty="0" err="1" smtClean="0"/>
              <a:t>their</a:t>
            </a:r>
            <a:r>
              <a:rPr lang="fr-FR" dirty="0" smtClean="0"/>
              <a:t>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91880" y="274638"/>
            <a:ext cx="519492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No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7" y="1700808"/>
            <a:ext cx="8388424" cy="44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274638"/>
            <a:ext cx="555496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46178"/>
            <a:ext cx="8388424" cy="43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274638"/>
            <a:ext cx="5626968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Class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319533" cy="434473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31640" y="593998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260648"/>
            <a:ext cx="5770984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Apple/Orange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comparison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How to </a:t>
            </a:r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gathering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observations</a:t>
            </a:r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data </a:t>
            </a:r>
            <a:r>
              <a:rPr lang="fr-FR" dirty="0" err="1" smtClean="0"/>
              <a:t>mining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behind</a:t>
            </a:r>
            <a:r>
              <a:rPr lang="fr-FR" dirty="0" smtClean="0"/>
              <a:t>?</a:t>
            </a:r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parameters</a:t>
            </a:r>
            <a:r>
              <a:rPr lang="fr-FR" dirty="0" smtClean="0"/>
              <a:t> extraction?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800" dirty="0" err="1" smtClean="0"/>
              <a:t>Weights</a:t>
            </a:r>
            <a:r>
              <a:rPr lang="fr-FR" sz="2800" dirty="0" smtClean="0"/>
              <a:t> (data); </a:t>
            </a:r>
            <a:r>
              <a:rPr lang="fr-FR" sz="2800" dirty="0" err="1" smtClean="0"/>
              <a:t>transforms</a:t>
            </a:r>
            <a:r>
              <a:rPr lang="fr-FR" sz="2800" dirty="0" smtClean="0"/>
              <a:t> (</a:t>
            </a:r>
            <a:r>
              <a:rPr lang="fr-FR" sz="2800" dirty="0" err="1" smtClean="0"/>
              <a:t>physics</a:t>
            </a:r>
            <a:r>
              <a:rPr lang="fr-FR" sz="2800" dirty="0" smtClean="0"/>
              <a:t>); </a:t>
            </a:r>
            <a:r>
              <a:rPr lang="fr-FR" sz="2800" dirty="0" err="1" smtClean="0"/>
              <a:t>laws</a:t>
            </a:r>
            <a:r>
              <a:rPr lang="fr-FR" sz="2800" dirty="0" smtClean="0"/>
              <a:t> (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)</a:t>
            </a:r>
            <a:endParaRPr lang="en-US" sz="2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39952" y="332656"/>
            <a:ext cx="4195936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VTI reconstruction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6" y="2852936"/>
            <a:ext cx="8766720" cy="3055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1556792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Impact of the variable </a:t>
            </a:r>
            <a:r>
              <a:rPr lang="fr-FR" sz="2400" dirty="0" err="1" smtClean="0"/>
              <a:t>coupling</a:t>
            </a:r>
            <a:r>
              <a:rPr lang="en-US" sz="2400" dirty="0" smtClean="0"/>
              <a:t> between parameters (a and b)</a:t>
            </a:r>
          </a:p>
          <a:p>
            <a:endParaRPr lang="en-US" sz="2400" dirty="0" smtClean="0"/>
          </a:p>
          <a:p>
            <a:r>
              <a:rPr lang="fr-FR" sz="2400" dirty="0" err="1" smtClean="0"/>
              <a:t>Simultaneous</a:t>
            </a:r>
            <a:r>
              <a:rPr lang="fr-FR" sz="2400" dirty="0" smtClean="0"/>
              <a:t> update of </a:t>
            </a:r>
            <a:r>
              <a:rPr lang="fr-FR" sz="2400" dirty="0" err="1" smtClean="0"/>
              <a:t>Vp</a:t>
            </a:r>
            <a:r>
              <a:rPr lang="fr-FR" sz="2400" dirty="0" smtClean="0"/>
              <a:t> and </a:t>
            </a:r>
            <a:r>
              <a:rPr lang="fr-FR" sz="2400" dirty="0" err="1" smtClean="0"/>
              <a:t>Vh</a:t>
            </a:r>
            <a:r>
              <a:rPr lang="fr-FR" sz="2400" dirty="0" smtClean="0"/>
              <a:t> (</a:t>
            </a:r>
            <a:r>
              <a:rPr lang="fr-FR" sz="2400" dirty="0" err="1" smtClean="0"/>
              <a:t>c,d</a:t>
            </a:r>
            <a:r>
              <a:rPr lang="fr-FR" sz="2400" dirty="0" smtClean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24128" y="59391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Gholami</a:t>
            </a:r>
            <a:r>
              <a:rPr lang="fr-FR" dirty="0" smtClean="0"/>
              <a:t> et al (2013)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43608" y="591889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Smooth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dirty="0" smtClean="0"/>
              <a:t>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651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Valhall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real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dataset</a:t>
            </a:r>
            <a:endParaRPr lang="fr-FR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, </a:t>
            </a:r>
            <a:r>
              <a:rPr lang="fr-FR" dirty="0" err="1" smtClean="0"/>
              <a:t>Qp</a:t>
            </a:r>
            <a:r>
              <a:rPr lang="fr-FR" dirty="0" smtClean="0"/>
              <a:t> and Vs are </a:t>
            </a:r>
            <a:r>
              <a:rPr lang="fr-FR" dirty="0" err="1" smtClean="0"/>
              <a:t>inverted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Thomsen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>
                <a:latin typeface="Symbol" pitchFamily="18" charset="2"/>
              </a:rPr>
              <a:t>e,d</a:t>
            </a:r>
            <a:r>
              <a:rPr lang="fr-FR" dirty="0" smtClean="0"/>
              <a:t>) are </a:t>
            </a:r>
            <a:r>
              <a:rPr lang="fr-FR" dirty="0" err="1" smtClean="0"/>
              <a:t>kept</a:t>
            </a:r>
            <a:r>
              <a:rPr lang="fr-FR" dirty="0" smtClean="0"/>
              <a:t> constant.</a:t>
            </a:r>
            <a:endParaRPr lang="en-US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AVO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</a:p>
          <a:p>
            <a:pPr marL="0" indent="0">
              <a:buNone/>
            </a:pPr>
            <a:r>
              <a:rPr lang="fr-FR" dirty="0" err="1" smtClean="0"/>
              <a:t>Prieux</a:t>
            </a:r>
            <a:r>
              <a:rPr lang="fr-FR" dirty="0" smtClean="0"/>
              <a:t> et al (2013)</a:t>
            </a:r>
          </a:p>
          <a:p>
            <a:pPr marL="0" indent="0">
              <a:buNone/>
            </a:pPr>
            <a:r>
              <a:rPr lang="fr-FR" dirty="0" err="1" smtClean="0"/>
              <a:t>Operto</a:t>
            </a:r>
            <a:r>
              <a:rPr lang="fr-FR" dirty="0" smtClean="0"/>
              <a:t> et al (2013)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2656"/>
            <a:ext cx="4133850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3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Optimisation </a:t>
            </a:r>
            <a:r>
              <a:rPr lang="fr-FR" dirty="0" err="1" smtClean="0"/>
              <a:t>ingredients</a:t>
            </a:r>
            <a:endParaRPr lang="fr-FR" dirty="0" smtClean="0"/>
          </a:p>
          <a:p>
            <a:r>
              <a:rPr lang="fr-FR" dirty="0" smtClean="0"/>
              <a:t>Joint inversion structure and </a:t>
            </a:r>
            <a:r>
              <a:rPr lang="fr-FR" dirty="0" err="1" smtClean="0"/>
              <a:t>hypocenters</a:t>
            </a:r>
            <a:endParaRPr lang="fr-FR" dirty="0" smtClean="0"/>
          </a:p>
          <a:p>
            <a:r>
              <a:rPr lang="fr-FR" dirty="0"/>
              <a:t>M</a:t>
            </a:r>
            <a:r>
              <a:rPr lang="fr-FR" dirty="0" smtClean="0"/>
              <a:t>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Qp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 or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Vh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d</a:t>
            </a:r>
            <a:r>
              <a:rPr lang="fr-FR" dirty="0" smtClean="0"/>
              <a:t>)</a:t>
            </a:r>
          </a:p>
          <a:p>
            <a:r>
              <a:rPr lang="fr-FR" dirty="0" err="1" smtClean="0">
                <a:solidFill>
                  <a:srgbClr val="FF0000"/>
                </a:solidFill>
              </a:rPr>
              <a:t>Truncated</a:t>
            </a:r>
            <a:r>
              <a:rPr lang="fr-FR" dirty="0" smtClean="0">
                <a:solidFill>
                  <a:srgbClr val="FF0000"/>
                </a:solidFill>
              </a:rPr>
              <a:t> Newton </a:t>
            </a:r>
            <a:r>
              <a:rPr lang="fr-FR" dirty="0" err="1" smtClean="0">
                <a:solidFill>
                  <a:srgbClr val="FF0000"/>
                </a:solidFill>
              </a:rPr>
              <a:t>approach</a:t>
            </a:r>
            <a:r>
              <a:rPr lang="fr-FR" dirty="0" smtClean="0">
                <a:solidFill>
                  <a:srgbClr val="FF0000"/>
                </a:solidFill>
              </a:rPr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0EDAE-16FF-42FF-BC36-107E3E09B4E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3779912" y="476672"/>
            <a:ext cx="470031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Multi-</a:t>
            </a:r>
            <a:r>
              <a:rPr lang="fr-F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trade</a:t>
            </a: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-off </a:t>
            </a:r>
          </a:p>
          <a:p>
            <a:pPr algn="ctr" eaLnBrk="1" hangingPunct="1">
              <a:spcBef>
                <a:spcPct val="50000"/>
              </a:spcBef>
            </a:pP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F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secondary</a:t>
            </a: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scattering</a:t>
            </a:r>
            <a:r>
              <a:rPr lang="fr-FR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effects</a:t>
            </a:r>
            <a:endParaRPr lang="fr-FR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37208" y="1539612"/>
                <a:ext cx="8706792" cy="475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00" dirty="0" smtClean="0"/>
                  <a:t>Hessian </a:t>
                </a:r>
                <a:r>
                  <a:rPr lang="fr-FR" sz="1800" dirty="0" err="1" smtClean="0"/>
                  <a:t>operator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plays</a:t>
                </a:r>
                <a:r>
                  <a:rPr lang="fr-FR" sz="1800" dirty="0" smtClean="0"/>
                  <a:t> a </a:t>
                </a:r>
                <a:r>
                  <a:rPr lang="fr-FR" sz="1800" dirty="0" err="1" smtClean="0"/>
                  <a:t>significant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role</a:t>
                </a:r>
                <a:r>
                  <a:rPr lang="fr-FR" sz="1800" dirty="0" smtClean="0"/>
                  <a:t> (Pratt et al, 1998)</a:t>
                </a:r>
              </a:p>
              <a:p>
                <a:r>
                  <a:rPr lang="fr-FR" sz="1800" dirty="0" smtClean="0"/>
                  <a:t>	- </a:t>
                </a:r>
                <a:r>
                  <a:rPr lang="fr-FR" sz="1800" dirty="0" err="1" smtClean="0"/>
                  <a:t>proper</a:t>
                </a:r>
                <a:r>
                  <a:rPr lang="fr-FR" sz="1800" dirty="0" smtClean="0"/>
                  <a:t> gradient </a:t>
                </a:r>
                <a:r>
                  <a:rPr lang="fr-FR" sz="1800" dirty="0" err="1" smtClean="0">
                    <a:solidFill>
                      <a:srgbClr val="FF0000"/>
                    </a:solidFill>
                  </a:rPr>
                  <a:t>scaling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with</a:t>
                </a:r>
                <a:r>
                  <a:rPr lang="fr-FR" sz="1800" dirty="0" smtClean="0"/>
                  <a:t> respect to </a:t>
                </a:r>
                <a:r>
                  <a:rPr lang="fr-FR" sz="1800" dirty="0" err="1" smtClean="0"/>
                  <a:t>parameters</a:t>
                </a:r>
                <a:r>
                  <a:rPr lang="fr-FR" sz="1800" dirty="0" smtClean="0"/>
                  <a:t>?</a:t>
                </a:r>
              </a:p>
              <a:p>
                <a:r>
                  <a:rPr lang="fr-FR" sz="1800" dirty="0" smtClean="0"/>
                  <a:t>	- correct for acquisition </a:t>
                </a:r>
                <a:r>
                  <a:rPr lang="fr-FR" sz="1800" dirty="0" err="1" smtClean="0"/>
                  <a:t>biases</a:t>
                </a:r>
                <a:r>
                  <a:rPr lang="fr-FR" sz="1800" dirty="0" smtClean="0"/>
                  <a:t> in the point </a:t>
                </a:r>
                <a:r>
                  <a:rPr lang="fr-FR" sz="1800" dirty="0" err="1" smtClean="0"/>
                  <a:t>sampling</a:t>
                </a:r>
                <a:r>
                  <a:rPr lang="fr-FR" sz="1800" dirty="0" smtClean="0"/>
                  <a:t> (</a:t>
                </a:r>
                <a:r>
                  <a:rPr lang="fr-FR" sz="1800" dirty="0" smtClean="0">
                    <a:solidFill>
                      <a:srgbClr val="FF0000"/>
                    </a:solidFill>
                  </a:rPr>
                  <a:t>illumination)</a:t>
                </a:r>
              </a:p>
              <a:p>
                <a:endParaRPr lang="fr-FR" sz="1800" dirty="0" smtClean="0">
                  <a:solidFill>
                    <a:srgbClr val="FF0000"/>
                  </a:solidFill>
                </a:endParaRPr>
              </a:p>
              <a:p>
                <a:r>
                  <a:rPr lang="fr-FR" sz="1800" dirty="0" smtClean="0"/>
                  <a:t>BUT … </a:t>
                </a:r>
                <a:r>
                  <a:rPr lang="fr-FR" sz="1800" dirty="0" err="1" smtClean="0"/>
                  <a:t>trade</a:t>
                </a:r>
                <a:r>
                  <a:rPr lang="fr-FR" sz="1800" dirty="0" smtClean="0"/>
                  <a:t>-off and </a:t>
                </a:r>
                <a:r>
                  <a:rPr lang="fr-FR" sz="1800" dirty="0" err="1" smtClean="0"/>
                  <a:t>secondary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scattering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effects</a:t>
                </a:r>
                <a:r>
                  <a:rPr lang="fr-FR" sz="1800" dirty="0" smtClean="0"/>
                  <a:t> are key issues </a:t>
                </a:r>
                <a:r>
                  <a:rPr lang="fr-FR" sz="1800" dirty="0" err="1" smtClean="0"/>
                  <a:t>when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considering</a:t>
                </a:r>
                <a:r>
                  <a:rPr lang="fr-FR" sz="1800" dirty="0" smtClean="0"/>
                  <a:t> multi-</a:t>
                </a:r>
                <a:r>
                  <a:rPr lang="fr-FR" sz="1800" dirty="0" err="1" smtClean="0"/>
                  <a:t>parameters</a:t>
                </a:r>
                <a:r>
                  <a:rPr lang="fr-FR" sz="1800" dirty="0" smtClean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ℋ</m:t>
                        </m:r>
                      </m:e>
                      <m:sub>
                        <m:r>
                          <a:rPr lang="fr-FR" sz="18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fr-FR" sz="1800" b="0" i="1">
                        <a:latin typeface="Cambria Math"/>
                      </a:rPr>
                      <m:t>=</m:t>
                    </m:r>
                    <m:r>
                      <a:rPr lang="fr-FR" sz="1800" b="0" i="1">
                        <a:latin typeface="Cambria Math"/>
                        <a:ea typeface="Cambria Math"/>
                      </a:rPr>
                      <m:t>ℜ</m:t>
                    </m:r>
                    <m:d>
                      <m:dPr>
                        <m:begChr m:val="{"/>
                        <m:endChr m:val="}"/>
                        <m:ctrlPr>
                          <a:rPr lang="fr-FR" sz="1800" b="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b="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fr-FR" sz="18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1800" i="1">
                                    <a:latin typeface="Cambria Math"/>
                                    <a:ea typeface="Cambria Math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fr-FR" sz="1800" i="1"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fr-FR" sz="18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/>
                                <a:ea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fr-FR" sz="1800" b="0" i="1">
                            <a:latin typeface="Cambria Math"/>
                            <a:ea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sz="1800" b="0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sz="1800" b="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fr-FR" sz="1800" b="0" i="1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fr-FR" sz="1800" b="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800" b="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sz="1800" b="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l-GR" sz="1800" b="0" i="1">
                                <a:latin typeface="Cambria Math"/>
                                <a:ea typeface="Cambria Math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l-GR" sz="1800" b="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l-G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sz="1800" b="0" i="1">
                                        <a:latin typeface="Cambria Math"/>
                                        <a:ea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sz="1800" b="0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fr-FR" sz="1800" dirty="0"/>
                  <a:t>         H(m)=B(m)+C(m)</a:t>
                </a:r>
              </a:p>
              <a:p>
                <a:r>
                  <a:rPr lang="fr-FR" sz="1800" dirty="0" smtClean="0"/>
                  <a:t>B(m) =&gt; Gauss-Newton </a:t>
                </a:r>
                <a:r>
                  <a:rPr lang="fr-FR" sz="1800" dirty="0" err="1" smtClean="0"/>
                  <a:t>method</a:t>
                </a:r>
                <a:endParaRPr lang="fr-FR" sz="1800" dirty="0" smtClean="0"/>
              </a:p>
              <a:p>
                <a:r>
                  <a:rPr lang="fr-FR" sz="1800" dirty="0" smtClean="0"/>
                  <a:t>B(m)+C(m) =&gt; </a:t>
                </a:r>
                <a:r>
                  <a:rPr lang="fr-FR" sz="1800" dirty="0" smtClean="0">
                    <a:solidFill>
                      <a:srgbClr val="FF0000"/>
                    </a:solidFill>
                  </a:rPr>
                  <a:t>Quasi-Newton and full-Newton </a:t>
                </a:r>
                <a:r>
                  <a:rPr lang="fr-FR" sz="1800" dirty="0" err="1" smtClean="0">
                    <a:solidFill>
                      <a:srgbClr val="FF0000"/>
                    </a:solidFill>
                  </a:rPr>
                  <a:t>method</a:t>
                </a:r>
                <a:endParaRPr lang="fr-FR" sz="1800" dirty="0" smtClean="0">
                  <a:solidFill>
                    <a:srgbClr val="FF0000"/>
                  </a:solidFill>
                </a:endParaRPr>
              </a:p>
              <a:p>
                <a:endParaRPr lang="fr-FR" sz="1800" dirty="0"/>
              </a:p>
              <a:p>
                <a:r>
                  <a:rPr lang="fr-FR" sz="1800" b="1" dirty="0" smtClean="0"/>
                  <a:t>                                 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/>
                      </a:rPr>
                      <m:t>𝑯</m:t>
                    </m:r>
                    <m:d>
                      <m:dPr>
                        <m:ctrlPr>
                          <a:rPr lang="fr-FR" sz="1800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fr-FR" sz="1800" b="1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fr-FR" sz="18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𝒎</m:t>
                        </m:r>
                      </m:e>
                      <m:sub>
                        <m:r>
                          <a:rPr lang="fr-FR" sz="1800" b="1" i="1" smtClean="0">
                            <a:latin typeface="Cambria Math"/>
                            <a:ea typeface="Cambria Math"/>
                          </a:rPr>
                          <m:t>𝒌</m:t>
                        </m:r>
                      </m:sub>
                    </m:sSub>
                    <m:r>
                      <a:rPr lang="fr-FR" sz="1800" b="1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fr-FR" sz="1800" b="1" i="1" smtClean="0">
                        <a:latin typeface="Cambria Math"/>
                        <a:ea typeface="Cambria Math"/>
                      </a:rPr>
                      <m:t>𝛁</m:t>
                    </m:r>
                    <m:r>
                      <a:rPr lang="fr-FR" sz="1800" b="1" i="1" smtClean="0">
                        <a:latin typeface="Cambria Math"/>
                        <a:ea typeface="Cambria Math"/>
                      </a:rPr>
                      <m:t>∁</m:t>
                    </m:r>
                    <m:d>
                      <m:dPr>
                        <m:ctrlPr>
                          <a:rPr lang="fr-FR" sz="1800" b="1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b="1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/>
                                <a:ea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/>
                                <a:ea typeface="Cambria Math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800" b="1" dirty="0" smtClean="0">
                    <a:ea typeface="Cambria Math"/>
                  </a:rPr>
                  <a:t>    (1)</a:t>
                </a:r>
              </a:p>
              <a:p>
                <a:endParaRPr lang="fr-FR" sz="1800" dirty="0" smtClean="0"/>
              </a:p>
              <a:p>
                <a:r>
                  <a:rPr lang="fr-FR" sz="1800" dirty="0" smtClean="0">
                    <a:solidFill>
                      <a:srgbClr val="FF0000"/>
                    </a:solidFill>
                  </a:rPr>
                  <a:t>- l-BFGS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is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solving</a:t>
                </a:r>
                <a:r>
                  <a:rPr lang="fr-FR" sz="1800" dirty="0" smtClean="0"/>
                  <a:t> (1) </a:t>
                </a:r>
                <a:r>
                  <a:rPr lang="fr-FR" sz="1800" dirty="0" err="1" smtClean="0"/>
                  <a:t>with</a:t>
                </a:r>
                <a:r>
                  <a:rPr lang="fr-FR" sz="1800" dirty="0" smtClean="0"/>
                  <a:t> a </a:t>
                </a:r>
                <a:r>
                  <a:rPr lang="fr-FR" sz="1800" dirty="0" err="1" smtClean="0"/>
                  <a:t>quadratic</a:t>
                </a:r>
                <a:r>
                  <a:rPr lang="fr-FR" sz="1800" dirty="0" smtClean="0"/>
                  <a:t> interpolation </a:t>
                </a:r>
                <a:r>
                  <a:rPr lang="fr-FR" sz="1800" dirty="0" err="1" smtClean="0"/>
                  <a:t>through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FDs</a:t>
                </a:r>
                <a:r>
                  <a:rPr lang="fr-FR" sz="1800" dirty="0" smtClean="0"/>
                  <a:t> (</a:t>
                </a:r>
                <a:r>
                  <a:rPr lang="fr-FR" sz="1800" dirty="0" err="1" smtClean="0"/>
                  <a:t>two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modeling</a:t>
                </a:r>
                <a:r>
                  <a:rPr lang="fr-FR" sz="1800" dirty="0" smtClean="0"/>
                  <a:t> + </a:t>
                </a:r>
                <a:r>
                  <a:rPr lang="fr-FR" sz="1800" dirty="0" err="1" smtClean="0"/>
                  <a:t>storage</a:t>
                </a:r>
                <a:r>
                  <a:rPr lang="fr-FR" sz="1800" dirty="0" smtClean="0"/>
                  <a:t>)</a:t>
                </a:r>
              </a:p>
              <a:p>
                <a:endParaRPr lang="fr-FR" sz="1800" dirty="0" smtClean="0"/>
              </a:p>
              <a:p>
                <a:r>
                  <a:rPr lang="fr-FR" sz="1800" dirty="0" smtClean="0">
                    <a:solidFill>
                      <a:srgbClr val="FF0000"/>
                    </a:solidFill>
                  </a:rPr>
                  <a:t>- </a:t>
                </a:r>
                <a:r>
                  <a:rPr lang="fr-FR" sz="1800" dirty="0" err="1" smtClean="0">
                    <a:solidFill>
                      <a:srgbClr val="FF0000"/>
                    </a:solidFill>
                  </a:rPr>
                  <a:t>Truncated</a:t>
                </a:r>
                <a:r>
                  <a:rPr lang="fr-FR" sz="1800" dirty="0" smtClean="0">
                    <a:solidFill>
                      <a:srgbClr val="FF0000"/>
                    </a:solidFill>
                  </a:rPr>
                  <a:t> Newton </a:t>
                </a:r>
                <a:r>
                  <a:rPr lang="fr-FR" sz="1800" dirty="0" err="1" smtClean="0"/>
                  <a:t>is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solving</a:t>
                </a:r>
                <a:r>
                  <a:rPr lang="fr-FR" sz="1800" dirty="0" smtClean="0"/>
                  <a:t> (1) </a:t>
                </a:r>
                <a:r>
                  <a:rPr lang="fr-FR" sz="1800" dirty="0" err="1" smtClean="0"/>
                  <a:t>while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Hessian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could</a:t>
                </a:r>
                <a:r>
                  <a:rPr lang="fr-FR" sz="1800" dirty="0" smtClean="0"/>
                  <a:t> not lead to a </a:t>
                </a:r>
                <a:r>
                  <a:rPr lang="fr-FR" sz="1800" dirty="0" err="1" smtClean="0"/>
                  <a:t>quadratic</a:t>
                </a:r>
                <a:r>
                  <a:rPr lang="fr-FR" sz="1800" dirty="0" smtClean="0"/>
                  <a:t> </a:t>
                </a:r>
                <a:r>
                  <a:rPr lang="fr-FR" sz="1800" dirty="0" err="1" smtClean="0"/>
                  <a:t>form</a:t>
                </a:r>
                <a:r>
                  <a:rPr lang="fr-FR" sz="1800" dirty="0" smtClean="0"/>
                  <a:t> (Nash, 2000)  (four </a:t>
                </a:r>
                <a:r>
                  <a:rPr lang="fr-FR" sz="1800" dirty="0" err="1" smtClean="0"/>
                  <a:t>modeling</a:t>
                </a:r>
                <a:r>
                  <a:rPr lang="fr-FR" sz="1800" dirty="0" smtClean="0"/>
                  <a:t>   ~ Gauss-Newton </a:t>
                </a:r>
                <a:r>
                  <a:rPr lang="fr-FR" sz="1800" dirty="0" err="1" smtClean="0"/>
                  <a:t>overload</a:t>
                </a:r>
                <a:r>
                  <a:rPr lang="fr-FR" sz="1800" dirty="0" smtClean="0"/>
                  <a:t>)  </a:t>
                </a:r>
                <a:endParaRPr lang="fr-FR" sz="18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8" y="1539612"/>
                <a:ext cx="8706792" cy="4758675"/>
              </a:xfrm>
              <a:prstGeom prst="rect">
                <a:avLst/>
              </a:prstGeom>
              <a:blipFill rotWithShape="1">
                <a:blip r:embed="rId2"/>
                <a:stretch>
                  <a:fillRect l="-630" t="-641" b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6876256" y="5951021"/>
            <a:ext cx="233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Métivier</a:t>
            </a:r>
            <a:r>
              <a:rPr lang="fr-FR" dirty="0" smtClean="0"/>
              <a:t> et al (2013)</a:t>
            </a:r>
            <a:endParaRPr lang="en-US" sz="1800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854061" y="478444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Brossier et al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116632"/>
            <a:ext cx="5149965" cy="1143000"/>
          </a:xfrm>
        </p:spPr>
        <p:txBody>
          <a:bodyPr/>
          <a:lstStyle/>
          <a:p>
            <a:r>
              <a:rPr lang="fr-FR" dirty="0" smtClean="0"/>
              <a:t> 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BP 2004 model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0EDAE-16FF-42FF-BC36-107E3E09B4E3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75" y="1531026"/>
            <a:ext cx="8647921" cy="489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8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188640"/>
            <a:ext cx="6343685" cy="136815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ow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frequency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b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content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0EDAE-16FF-42FF-BC36-107E3E09B4E3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2" y="1536076"/>
            <a:ext cx="8864595" cy="477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419872" y="24115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!</a:t>
            </a:r>
            <a:endParaRPr lang="en-US" dirty="0"/>
          </a:p>
        </p:txBody>
      </p:sp>
      <p:sp>
        <p:nvSpPr>
          <p:cNvPr id="3" name="Flèche vers le bas 2"/>
          <p:cNvSpPr/>
          <p:nvPr/>
        </p:nvSpPr>
        <p:spPr bwMode="auto">
          <a:xfrm rot="1498450">
            <a:off x="7097262" y="1387769"/>
            <a:ext cx="499711" cy="59542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332656"/>
            <a:ext cx="5503572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Intermediate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frequency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content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0EDAE-16FF-42FF-BC36-107E3E09B4E3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3" y="1581588"/>
            <a:ext cx="8878183" cy="479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051720" y="248360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L-BFGS </a:t>
            </a:r>
            <a:r>
              <a:rPr lang="fr-FR" dirty="0" err="1" smtClean="0">
                <a:solidFill>
                  <a:srgbClr val="FF0000"/>
                </a:solidFill>
              </a:rPr>
              <a:t>method</a:t>
            </a:r>
            <a:r>
              <a:rPr lang="fr-FR" dirty="0" smtClean="0">
                <a:solidFill>
                  <a:srgbClr val="FF0000"/>
                </a:solidFill>
              </a:rPr>
              <a:t> has </a:t>
            </a:r>
            <a:r>
              <a:rPr lang="fr-FR" dirty="0" err="1" smtClean="0">
                <a:solidFill>
                  <a:srgbClr val="FF0000"/>
                </a:solidFill>
              </a:rPr>
              <a:t>difficulties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because</a:t>
            </a:r>
            <a:r>
              <a:rPr lang="fr-FR" dirty="0" smtClean="0">
                <a:solidFill>
                  <a:srgbClr val="FF0000"/>
                </a:solidFill>
              </a:rPr>
              <a:t> of high </a:t>
            </a:r>
            <a:r>
              <a:rPr lang="fr-FR" dirty="0" err="1" smtClean="0">
                <a:solidFill>
                  <a:srgbClr val="FF0000"/>
                </a:solidFill>
              </a:rPr>
              <a:t>contrasts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lèche vers le bas 8"/>
          <p:cNvSpPr/>
          <p:nvPr/>
        </p:nvSpPr>
        <p:spPr bwMode="auto">
          <a:xfrm rot="1498450">
            <a:off x="7097262" y="1490431"/>
            <a:ext cx="499711" cy="59542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24982" y="332656"/>
            <a:ext cx="5351474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Higher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frequency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content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30EDAE-16FF-42FF-BC36-107E3E09B4E3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0" y="1576825"/>
            <a:ext cx="8856920" cy="480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285048" y="2373660"/>
            <a:ext cx="512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Truncated</a:t>
            </a:r>
            <a:r>
              <a:rPr lang="fr-FR" dirty="0" smtClean="0">
                <a:solidFill>
                  <a:srgbClr val="FF0000"/>
                </a:solidFill>
              </a:rPr>
              <a:t> Newton </a:t>
            </a:r>
            <a:r>
              <a:rPr lang="fr-FR" dirty="0" err="1" smtClean="0">
                <a:solidFill>
                  <a:srgbClr val="FF0000"/>
                </a:solidFill>
              </a:rPr>
              <a:t>method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gives</a:t>
            </a:r>
            <a:r>
              <a:rPr lang="fr-FR" dirty="0" smtClean="0">
                <a:solidFill>
                  <a:srgbClr val="FF0000"/>
                </a:solidFill>
              </a:rPr>
              <a:t> the best </a:t>
            </a:r>
            <a:r>
              <a:rPr lang="fr-FR" dirty="0" err="1" smtClean="0">
                <a:solidFill>
                  <a:srgbClr val="FF0000"/>
                </a:solidFill>
              </a:rPr>
              <a:t>result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lèche vers le bas 8"/>
          <p:cNvSpPr/>
          <p:nvPr/>
        </p:nvSpPr>
        <p:spPr bwMode="auto">
          <a:xfrm rot="1498450">
            <a:off x="7097262" y="1531785"/>
            <a:ext cx="499711" cy="59542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9877" y="1772816"/>
            <a:ext cx="8229600" cy="11807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doing</a:t>
            </a:r>
            <a:r>
              <a:rPr lang="fr-FR" dirty="0" smtClean="0"/>
              <a:t> multi-</a:t>
            </a:r>
            <a:r>
              <a:rPr lang="fr-FR" dirty="0" err="1" smtClean="0"/>
              <a:t>parametric</a:t>
            </a:r>
            <a:r>
              <a:rPr lang="fr-FR" dirty="0" smtClean="0"/>
              <a:t> reconstruction,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compromise as </a:t>
            </a:r>
            <a:r>
              <a:rPr lang="fr-FR" dirty="0" err="1" smtClean="0"/>
              <a:t>much</a:t>
            </a:r>
            <a:r>
              <a:rPr lang="fr-FR" dirty="0" smtClean="0"/>
              <a:t> as possible on the </a:t>
            </a:r>
            <a:r>
              <a:rPr lang="fr-FR" dirty="0" err="1" smtClean="0"/>
              <a:t>Hessian</a:t>
            </a:r>
            <a:r>
              <a:rPr lang="fr-FR" dirty="0" smtClean="0"/>
              <a:t> inverse </a:t>
            </a:r>
            <a:r>
              <a:rPr lang="fr-FR" dirty="0" err="1" smtClean="0"/>
              <a:t>operator</a:t>
            </a:r>
            <a:r>
              <a:rPr lang="fr-FR" dirty="0" smtClean="0"/>
              <a:t> 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47564" y="3068960"/>
            <a:ext cx="7848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 err="1" smtClean="0"/>
              <a:t>We</a:t>
            </a:r>
            <a:r>
              <a:rPr lang="fr-FR" sz="2700" dirty="0" smtClean="0"/>
              <a:t> </a:t>
            </a:r>
            <a:r>
              <a:rPr lang="fr-FR" sz="2700" dirty="0" err="1" smtClean="0"/>
              <a:t>expect</a:t>
            </a:r>
            <a:r>
              <a:rPr lang="fr-FR" sz="2700" dirty="0" smtClean="0"/>
              <a:t> a mitigation of </a:t>
            </a:r>
            <a:r>
              <a:rPr lang="fr-FR" sz="2700" dirty="0" err="1" smtClean="0"/>
              <a:t>trade</a:t>
            </a:r>
            <a:r>
              <a:rPr lang="fr-FR" sz="2700" dirty="0" smtClean="0"/>
              <a:t>-off </a:t>
            </a:r>
            <a:r>
              <a:rPr lang="fr-FR" sz="2700" dirty="0" err="1" smtClean="0"/>
              <a:t>effects</a:t>
            </a:r>
            <a:r>
              <a:rPr lang="fr-FR" sz="2700" dirty="0" smtClean="0"/>
              <a:t> </a:t>
            </a:r>
            <a:r>
              <a:rPr lang="fr-FR" sz="2700" dirty="0" err="1" smtClean="0"/>
              <a:t>between</a:t>
            </a:r>
            <a:r>
              <a:rPr lang="fr-FR" sz="2700" dirty="0" smtClean="0"/>
              <a:t> </a:t>
            </a:r>
            <a:r>
              <a:rPr lang="fr-FR" sz="2700" dirty="0" err="1" smtClean="0"/>
              <a:t>parameters</a:t>
            </a:r>
            <a:r>
              <a:rPr lang="fr-FR" sz="2700" dirty="0" smtClean="0"/>
              <a:t> </a:t>
            </a:r>
            <a:r>
              <a:rPr lang="fr-FR" sz="2700" dirty="0" err="1" smtClean="0"/>
              <a:t>while</a:t>
            </a:r>
            <a:r>
              <a:rPr lang="fr-FR" sz="2700" dirty="0" smtClean="0"/>
              <a:t> </a:t>
            </a:r>
            <a:r>
              <a:rPr lang="fr-FR" sz="2700" dirty="0" err="1" smtClean="0"/>
              <a:t>considering</a:t>
            </a:r>
            <a:r>
              <a:rPr lang="fr-FR" sz="2700" dirty="0" smtClean="0"/>
              <a:t> </a:t>
            </a:r>
            <a:r>
              <a:rPr lang="fr-FR" sz="2700" dirty="0" err="1" smtClean="0"/>
              <a:t>truncated</a:t>
            </a:r>
            <a:r>
              <a:rPr lang="fr-FR" sz="2700" dirty="0" smtClean="0"/>
              <a:t> Newton </a:t>
            </a:r>
            <a:r>
              <a:rPr lang="fr-FR" sz="2700" dirty="0" err="1" smtClean="0"/>
              <a:t>methods</a:t>
            </a:r>
            <a:r>
              <a:rPr lang="fr-FR" sz="2700" dirty="0" smtClean="0"/>
              <a:t>: relax </a:t>
            </a:r>
            <a:r>
              <a:rPr lang="fr-FR" sz="2700" dirty="0" err="1" smtClean="0"/>
              <a:t>constrains</a:t>
            </a:r>
            <a:r>
              <a:rPr lang="fr-FR" sz="2700" dirty="0" smtClean="0"/>
              <a:t> on </a:t>
            </a:r>
            <a:r>
              <a:rPr lang="fr-FR" sz="2700" dirty="0" err="1" smtClean="0"/>
              <a:t>scaling</a:t>
            </a:r>
            <a:r>
              <a:rPr lang="fr-FR" sz="2700" dirty="0" smtClean="0"/>
              <a:t> (on-</a:t>
            </a:r>
            <a:r>
              <a:rPr lang="fr-FR" sz="2700" dirty="0" err="1" smtClean="0"/>
              <a:t>going</a:t>
            </a:r>
            <a:r>
              <a:rPr lang="fr-FR" sz="2700" dirty="0" smtClean="0"/>
              <a:t> </a:t>
            </a:r>
            <a:r>
              <a:rPr lang="fr-FR" sz="2700" dirty="0" err="1" smtClean="0"/>
              <a:t>work</a:t>
            </a:r>
            <a:r>
              <a:rPr lang="fr-FR" sz="2700" dirty="0" smtClean="0"/>
              <a:t> </a:t>
            </a:r>
            <a:r>
              <a:rPr lang="fr-FR" sz="2700" dirty="0" smtClean="0">
                <a:sym typeface="Wingdings" pitchFamily="2" charset="2"/>
              </a:rPr>
              <a:t>) (</a:t>
            </a:r>
            <a:r>
              <a:rPr lang="fr-FR" sz="2700" dirty="0" err="1" smtClean="0">
                <a:sym typeface="Wingdings" pitchFamily="2" charset="2"/>
              </a:rPr>
              <a:t>Lavoué</a:t>
            </a:r>
            <a:r>
              <a:rPr lang="fr-FR" sz="2700" dirty="0" smtClean="0">
                <a:sym typeface="Wingdings" pitchFamily="2" charset="2"/>
              </a:rPr>
              <a:t>/</a:t>
            </a:r>
            <a:r>
              <a:rPr lang="fr-FR" sz="2700" dirty="0" err="1" smtClean="0">
                <a:sym typeface="Wingdings" pitchFamily="2" charset="2"/>
              </a:rPr>
              <a:t>Bretaudeau</a:t>
            </a:r>
            <a:r>
              <a:rPr lang="fr-FR" sz="2700" dirty="0" smtClean="0">
                <a:sym typeface="Wingdings" pitchFamily="2" charset="2"/>
              </a:rPr>
              <a:t> … in </a:t>
            </a:r>
            <a:r>
              <a:rPr lang="fr-FR" sz="2700" dirty="0" err="1" smtClean="0">
                <a:sym typeface="Wingdings" pitchFamily="2" charset="2"/>
              </a:rPr>
              <a:t>our</a:t>
            </a:r>
            <a:r>
              <a:rPr lang="fr-FR" sz="2700" dirty="0" smtClean="0">
                <a:sym typeface="Wingdings" pitchFamily="2" charset="2"/>
              </a:rPr>
              <a:t> group)</a:t>
            </a:r>
          </a:p>
          <a:p>
            <a:endParaRPr lang="fr-FR" sz="2700" dirty="0">
              <a:sym typeface="Wingdings" pitchFamily="2" charset="2"/>
            </a:endParaRPr>
          </a:p>
          <a:p>
            <a:pPr algn="ctr"/>
            <a:r>
              <a:rPr lang="fr-FR" sz="2700" dirty="0" smtClean="0">
                <a:sym typeface="Wingdings" pitchFamily="2" charset="2"/>
              </a:rPr>
              <a:t>L-BFGS versus TCN?</a:t>
            </a:r>
            <a:endParaRPr lang="en-US" sz="2700" dirty="0"/>
          </a:p>
        </p:txBody>
      </p:sp>
      <p:sp>
        <p:nvSpPr>
          <p:cNvPr id="7" name="ZoneTexte 6"/>
          <p:cNvSpPr txBox="1"/>
          <p:nvPr/>
        </p:nvSpPr>
        <p:spPr>
          <a:xfrm>
            <a:off x="3851920" y="76470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Recommendation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EF6A2-C3D6-4189-A353-07B5E32BC15C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765176" y="389965"/>
            <a:ext cx="437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accent2"/>
                </a:solidFill>
              </a:rPr>
              <a:t>Conclusion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92197" y="1844824"/>
            <a:ext cx="81220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fr-FR" sz="2000" dirty="0" smtClean="0">
                <a:solidFill>
                  <a:srgbClr val="FF0000"/>
                </a:solidFill>
              </a:rPr>
              <a:t>Multi-</a:t>
            </a:r>
            <a:r>
              <a:rPr lang="fr-FR" sz="2000" dirty="0" err="1" smtClean="0">
                <a:solidFill>
                  <a:srgbClr val="FF0000"/>
                </a:solidFill>
              </a:rPr>
              <a:t>parameter</a:t>
            </a:r>
            <a:r>
              <a:rPr lang="fr-FR" sz="2000" dirty="0" smtClean="0"/>
              <a:t> reconstruction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feasable</a:t>
            </a:r>
            <a:r>
              <a:rPr lang="fr-FR" sz="2000" dirty="0" smtClean="0"/>
              <a:t> in </a:t>
            </a:r>
            <a:r>
              <a:rPr lang="fr-FR" sz="2000" dirty="0" err="1" smtClean="0"/>
              <a:t>seismics</a:t>
            </a:r>
            <a:r>
              <a:rPr lang="fr-FR" sz="2000" dirty="0" smtClean="0"/>
              <a:t> and </a:t>
            </a:r>
            <a:r>
              <a:rPr lang="fr-FR" sz="2000" dirty="0" err="1" smtClean="0"/>
              <a:t>seismology</a:t>
            </a:r>
            <a:r>
              <a:rPr lang="fr-FR" sz="2000" dirty="0" smtClean="0"/>
              <a:t> as long as</a:t>
            </a:r>
          </a:p>
          <a:p>
            <a:pPr marL="342900" indent="-342900">
              <a:buFont typeface="Wingdings" pitchFamily="2" charset="2"/>
              <a:buChar char="v"/>
            </a:pPr>
            <a:endParaRPr lang="fr-FR" sz="2000" dirty="0"/>
          </a:p>
          <a:p>
            <a:pPr marL="342900" indent="-342900">
              <a:buFont typeface="Wingdings" pitchFamily="2" charset="2"/>
              <a:buChar char="v"/>
            </a:pPr>
            <a:r>
              <a:rPr lang="fr-FR" sz="2000" dirty="0" err="1" smtClean="0"/>
              <a:t>Accurate</a:t>
            </a:r>
            <a:r>
              <a:rPr lang="fr-FR" sz="2000" dirty="0" smtClean="0"/>
              <a:t> estimation of the </a:t>
            </a:r>
            <a:r>
              <a:rPr lang="fr-FR" sz="2000" dirty="0" err="1" smtClean="0">
                <a:solidFill>
                  <a:srgbClr val="FF0000"/>
                </a:solidFill>
              </a:rPr>
              <a:t>Hessian</a:t>
            </a:r>
            <a:r>
              <a:rPr lang="fr-FR" sz="2000" dirty="0" smtClean="0">
                <a:solidFill>
                  <a:srgbClr val="FF0000"/>
                </a:solidFill>
              </a:rPr>
              <a:t> inverse </a:t>
            </a:r>
            <a:r>
              <a:rPr lang="fr-FR" sz="2000" dirty="0" err="1" smtClean="0">
                <a:solidFill>
                  <a:srgbClr val="FF0000"/>
                </a:solidFill>
              </a:rPr>
              <a:t>operator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presentation</a:t>
            </a:r>
            <a:r>
              <a:rPr lang="fr-FR" sz="20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fr-FR" sz="2000" dirty="0" smtClean="0">
                <a:solidFill>
                  <a:srgbClr val="FF0000"/>
                </a:solidFill>
              </a:rPr>
              <a:t>Prior model information </a:t>
            </a:r>
            <a:r>
              <a:rPr lang="fr-FR" sz="2000" dirty="0" smtClean="0"/>
              <a:t>for </a:t>
            </a:r>
            <a:r>
              <a:rPr lang="fr-FR" sz="2000" dirty="0" err="1" smtClean="0"/>
              <a:t>balancing</a:t>
            </a:r>
            <a:r>
              <a:rPr lang="fr-FR" sz="2000" dirty="0" smtClean="0"/>
              <a:t> the </a:t>
            </a:r>
            <a:r>
              <a:rPr lang="fr-FR" sz="2000" dirty="0" err="1" smtClean="0"/>
              <a:t>different</a:t>
            </a:r>
            <a:r>
              <a:rPr lang="fr-FR" sz="2000" dirty="0" smtClean="0"/>
              <a:t> </a:t>
            </a:r>
            <a:r>
              <a:rPr lang="fr-FR" sz="2000" dirty="0" err="1" smtClean="0"/>
              <a:t>imprints</a:t>
            </a:r>
            <a:r>
              <a:rPr lang="fr-FR" sz="2000" dirty="0" smtClean="0"/>
              <a:t> of </a:t>
            </a:r>
            <a:r>
              <a:rPr lang="fr-FR" sz="2000" dirty="0" err="1" smtClean="0"/>
              <a:t>parameters</a:t>
            </a:r>
            <a:r>
              <a:rPr lang="fr-FR" sz="2000" dirty="0" smtClean="0"/>
              <a:t> (</a:t>
            </a:r>
            <a:r>
              <a:rPr lang="fr-FR" sz="2000" dirty="0" err="1" smtClean="0"/>
              <a:t>see</a:t>
            </a:r>
            <a:r>
              <a:rPr lang="fr-FR" sz="2000" dirty="0" smtClean="0"/>
              <a:t> Amir communication)</a:t>
            </a:r>
          </a:p>
          <a:p>
            <a:endParaRPr lang="fr-FR" sz="2000" dirty="0" smtClean="0"/>
          </a:p>
          <a:p>
            <a:r>
              <a:rPr lang="fr-FR" sz="2000" dirty="0" err="1" smtClean="0"/>
              <a:t>Still</a:t>
            </a:r>
            <a:r>
              <a:rPr lang="fr-FR" sz="2000" dirty="0" smtClean="0"/>
              <a:t> Full-Newton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done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only</a:t>
            </a:r>
            <a:r>
              <a:rPr lang="fr-FR" sz="2000" dirty="0" smtClean="0"/>
              <a:t> l-BFGS approximation)</a:t>
            </a:r>
          </a:p>
          <a:p>
            <a:endParaRPr lang="fr-FR" sz="2000" dirty="0"/>
          </a:p>
          <a:p>
            <a:r>
              <a:rPr lang="fr-FR" sz="2000" dirty="0" smtClean="0"/>
              <a:t>Once HR multi-</a:t>
            </a:r>
            <a:r>
              <a:rPr lang="fr-FR" sz="2000" dirty="0" err="1" smtClean="0"/>
              <a:t>parametric</a:t>
            </a:r>
            <a:r>
              <a:rPr lang="fr-FR" sz="2000" dirty="0" smtClean="0"/>
              <a:t> </a:t>
            </a:r>
            <a:r>
              <a:rPr lang="fr-FR" sz="2000" dirty="0" err="1" smtClean="0"/>
              <a:t>imaging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validated</a:t>
            </a:r>
            <a:r>
              <a:rPr lang="fr-FR" sz="2000" dirty="0" smtClean="0"/>
              <a:t> on </a:t>
            </a:r>
            <a:r>
              <a:rPr lang="fr-FR" sz="2000" dirty="0" err="1" smtClean="0"/>
              <a:t>synthetic</a:t>
            </a:r>
            <a:r>
              <a:rPr lang="fr-FR" sz="2000" dirty="0" smtClean="0"/>
              <a:t> and real data, </a:t>
            </a:r>
            <a:r>
              <a:rPr lang="fr-FR" sz="2000" dirty="0" err="1" smtClean="0"/>
              <a:t>downscaling</a:t>
            </a:r>
            <a:r>
              <a:rPr lang="fr-FR" sz="2000" dirty="0" smtClean="0"/>
              <a:t> extraction of « local » </a:t>
            </a:r>
            <a:r>
              <a:rPr lang="fr-FR" sz="2000" dirty="0" err="1" smtClean="0"/>
              <a:t>parameters</a:t>
            </a:r>
            <a:r>
              <a:rPr lang="fr-FR" sz="2000" dirty="0" smtClean="0"/>
              <a:t> (</a:t>
            </a:r>
            <a:r>
              <a:rPr lang="fr-FR" sz="2000" dirty="0" err="1" smtClean="0"/>
              <a:t>porosity</a:t>
            </a:r>
            <a:r>
              <a:rPr lang="fr-FR" sz="2000" dirty="0" smtClean="0"/>
              <a:t>, saturation, consolidation </a:t>
            </a:r>
            <a:r>
              <a:rPr lang="fr-FR" sz="2000" dirty="0" err="1" smtClean="0"/>
              <a:t>parameter</a:t>
            </a:r>
            <a:r>
              <a:rPr lang="fr-FR" sz="2000" dirty="0" smtClean="0"/>
              <a:t> </a:t>
            </a:r>
            <a:r>
              <a:rPr lang="fr-FR" sz="2000" dirty="0" err="1" smtClean="0"/>
              <a:t>etc</a:t>
            </a:r>
            <a:r>
              <a:rPr lang="fr-FR" sz="2000" dirty="0" smtClean="0"/>
              <a:t>)  </a:t>
            </a:r>
            <a:r>
              <a:rPr lang="fr-FR" sz="2000" dirty="0" err="1" smtClean="0"/>
              <a:t>could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performed</a:t>
            </a:r>
            <a:r>
              <a:rPr lang="fr-FR" sz="2000" dirty="0" smtClean="0"/>
              <a:t> if an </a:t>
            </a:r>
            <a:r>
              <a:rPr lang="fr-FR" sz="2000" dirty="0" err="1" smtClean="0"/>
              <a:t>experimental</a:t>
            </a:r>
            <a:r>
              <a:rPr lang="fr-FR" sz="2000" dirty="0" smtClean="0"/>
              <a:t> or </a:t>
            </a:r>
            <a:r>
              <a:rPr lang="fr-FR" sz="2000" dirty="0" err="1" smtClean="0"/>
              <a:t>theoretical</a:t>
            </a:r>
            <a:r>
              <a:rPr lang="fr-FR" sz="2000" dirty="0" smtClean="0"/>
              <a:t> </a:t>
            </a:r>
            <a:r>
              <a:rPr lang="fr-FR" sz="2000" dirty="0" err="1" smtClean="0"/>
              <a:t>downscaling</a:t>
            </a:r>
            <a:r>
              <a:rPr lang="fr-FR" sz="2000" dirty="0" smtClean="0"/>
              <a:t> </a:t>
            </a:r>
            <a:r>
              <a:rPr lang="fr-FR" sz="2000" dirty="0" err="1" smtClean="0"/>
              <a:t>law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considered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141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7904" y="332656"/>
            <a:ext cx="447484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Optimisation </a:t>
            </a:r>
            <a:r>
              <a:rPr lang="fr-FR" dirty="0" err="1" smtClean="0">
                <a:solidFill>
                  <a:srgbClr val="FF0000"/>
                </a:solidFill>
              </a:rPr>
              <a:t>ingredients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Joint inversion structure and </a:t>
            </a:r>
            <a:r>
              <a:rPr lang="fr-FR" dirty="0" err="1" smtClean="0"/>
              <a:t>hypocenters</a:t>
            </a:r>
            <a:endParaRPr lang="fr-FR" dirty="0" smtClean="0"/>
          </a:p>
          <a:p>
            <a:r>
              <a:rPr lang="fr-FR" dirty="0"/>
              <a:t>M</a:t>
            </a:r>
            <a:r>
              <a:rPr lang="fr-FR" dirty="0" smtClean="0"/>
              <a:t>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Qp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smtClean="0">
                <a:latin typeface="Symbol" pitchFamily="18" charset="2"/>
              </a:rPr>
              <a:t>r</a:t>
            </a:r>
            <a:r>
              <a:rPr lang="fr-FR" dirty="0" smtClean="0"/>
              <a:t>) or (</a:t>
            </a:r>
            <a:r>
              <a:rPr lang="fr-FR" dirty="0" err="1" smtClean="0"/>
              <a:t>Vp</a:t>
            </a:r>
            <a:r>
              <a:rPr lang="fr-FR" dirty="0" smtClean="0"/>
              <a:t> &amp; </a:t>
            </a:r>
            <a:r>
              <a:rPr lang="fr-FR" dirty="0" err="1" smtClean="0"/>
              <a:t>Ip</a:t>
            </a:r>
            <a:r>
              <a:rPr lang="fr-FR" dirty="0" smtClean="0"/>
              <a:t>)</a:t>
            </a:r>
          </a:p>
          <a:p>
            <a:r>
              <a:rPr lang="fr-FR" dirty="0" smtClean="0"/>
              <a:t>Multi-</a:t>
            </a:r>
            <a:r>
              <a:rPr lang="fr-FR" dirty="0" err="1" smtClean="0"/>
              <a:t>parameter</a:t>
            </a:r>
            <a:r>
              <a:rPr lang="fr-FR" dirty="0" smtClean="0"/>
              <a:t> FWI (</a:t>
            </a:r>
            <a:r>
              <a:rPr lang="fr-FR" dirty="0" err="1" smtClean="0"/>
              <a:t>Vp</a:t>
            </a:r>
            <a:r>
              <a:rPr lang="fr-FR" dirty="0" smtClean="0"/>
              <a:t>, </a:t>
            </a:r>
            <a:r>
              <a:rPr lang="fr-FR" dirty="0" err="1" smtClean="0"/>
              <a:t>Vh</a:t>
            </a:r>
            <a:r>
              <a:rPr lang="fr-FR" dirty="0" smtClean="0"/>
              <a:t>, </a:t>
            </a:r>
            <a:r>
              <a:rPr lang="fr-FR" dirty="0" smtClean="0">
                <a:latin typeface="Symbol" pitchFamily="18" charset="2"/>
              </a:rPr>
              <a:t>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Truncated</a:t>
            </a:r>
            <a:r>
              <a:rPr lang="fr-FR" dirty="0" smtClean="0"/>
              <a:t> Newton </a:t>
            </a:r>
            <a:r>
              <a:rPr lang="fr-FR" dirty="0" err="1" smtClean="0"/>
              <a:t>approach</a:t>
            </a:r>
            <a:r>
              <a:rPr lang="fr-FR" dirty="0" smtClean="0"/>
              <a:t> for FWI</a:t>
            </a:r>
          </a:p>
          <a:p>
            <a:r>
              <a:rPr lang="fr-FR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EA6BC5-EF3E-49D0-B5B4-7B14492327E8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227" y="262624"/>
            <a:ext cx="5329213" cy="132556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fr-FR" sz="8000" dirty="0" smtClean="0">
                <a:latin typeface="Helvetica" pitchFamily="34" charset="0"/>
                <a:cs typeface="Helvetica" pitchFamily="34" charset="0"/>
              </a:rPr>
              <a:t>FWI     </a:t>
            </a:r>
            <a:r>
              <a:rPr lang="fr-FR" sz="8000" dirty="0" smtClean="0">
                <a:latin typeface="Symbol" pitchFamily="18" charset="2"/>
              </a:rPr>
              <a:t>l</a:t>
            </a:r>
            <a:r>
              <a:rPr lang="fr-FR" sz="8000" dirty="0" smtClean="0"/>
              <a:t>/2</a:t>
            </a:r>
            <a:endParaRPr lang="fr-FR" sz="8000" dirty="0"/>
          </a:p>
        </p:txBody>
      </p:sp>
      <p:sp>
        <p:nvSpPr>
          <p:cNvPr id="59396" name="ZoneTexte 7"/>
          <p:cNvSpPr txBox="1">
            <a:spLocks noChangeArrowheads="1"/>
          </p:cNvSpPr>
          <p:nvPr/>
        </p:nvSpPr>
        <p:spPr bwMode="auto">
          <a:xfrm>
            <a:off x="734378" y="1396359"/>
            <a:ext cx="81929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fr-FR" sz="4800" dirty="0" err="1">
                <a:latin typeface="Brush Script MT" pitchFamily="66" charset="0"/>
              </a:rPr>
              <a:t>Thank</a:t>
            </a:r>
            <a:r>
              <a:rPr lang="fr-FR" sz="4800" dirty="0">
                <a:latin typeface="Brush Script MT" pitchFamily="66" charset="0"/>
              </a:rPr>
              <a:t> </a:t>
            </a:r>
            <a:r>
              <a:rPr lang="fr-FR" sz="4800" dirty="0" err="1">
                <a:latin typeface="Brush Script MT" pitchFamily="66" charset="0"/>
              </a:rPr>
              <a:t>you</a:t>
            </a:r>
            <a:r>
              <a:rPr lang="fr-FR" sz="4800" dirty="0">
                <a:latin typeface="Brush Script MT" pitchFamily="66" charset="0"/>
              </a:rPr>
              <a:t> </a:t>
            </a:r>
            <a:r>
              <a:rPr lang="fr-FR" sz="4800" dirty="0" err="1">
                <a:latin typeface="Brush Script MT" pitchFamily="66" charset="0"/>
              </a:rPr>
              <a:t>very</a:t>
            </a:r>
            <a:r>
              <a:rPr lang="fr-FR" sz="4800" dirty="0">
                <a:latin typeface="Brush Script MT" pitchFamily="66" charset="0"/>
              </a:rPr>
              <a:t> </a:t>
            </a:r>
            <a:r>
              <a:rPr lang="fr-FR" sz="4800" dirty="0" err="1" smtClean="0">
                <a:latin typeface="Brush Script MT" pitchFamily="66" charset="0"/>
              </a:rPr>
              <a:t>much</a:t>
            </a:r>
            <a:r>
              <a:rPr lang="fr-FR" sz="4800" dirty="0" smtClean="0">
                <a:latin typeface="Brush Script MT" pitchFamily="66" charset="0"/>
              </a:rPr>
              <a:t> for </a:t>
            </a:r>
            <a:r>
              <a:rPr lang="fr-FR" sz="4800" dirty="0" err="1" smtClean="0">
                <a:latin typeface="Brush Script MT" pitchFamily="66" charset="0"/>
              </a:rPr>
              <a:t>your</a:t>
            </a:r>
            <a:r>
              <a:rPr lang="fr-FR" sz="4800" dirty="0" smtClean="0">
                <a:latin typeface="Brush Script MT" pitchFamily="66" charset="0"/>
              </a:rPr>
              <a:t> attention</a:t>
            </a:r>
            <a:endParaRPr lang="fr-FR" sz="4800" dirty="0">
              <a:latin typeface="Brush Script MT" pitchFamily="66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 December 2013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CGG - MULTI-PARAMETRIC INVERSION</a:t>
            </a:r>
            <a:endParaRPr lang="fr-FR"/>
          </a:p>
        </p:txBody>
      </p:sp>
      <p:sp>
        <p:nvSpPr>
          <p:cNvPr id="12" name="ZoneTexte 7"/>
          <p:cNvSpPr txBox="1">
            <a:spLocks noChangeArrowheads="1"/>
          </p:cNvSpPr>
          <p:nvPr/>
        </p:nvSpPr>
        <p:spPr bwMode="auto">
          <a:xfrm>
            <a:off x="734378" y="2249420"/>
            <a:ext cx="77670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fr-FR" sz="4800" dirty="0" err="1" smtClean="0">
                <a:latin typeface="Brush Script MT" pitchFamily="66" charset="0"/>
              </a:rPr>
              <a:t>Many</a:t>
            </a:r>
            <a:r>
              <a:rPr lang="fr-FR" sz="4800" dirty="0" smtClean="0">
                <a:latin typeface="Brush Script MT" pitchFamily="66" charset="0"/>
              </a:rPr>
              <a:t> </a:t>
            </a:r>
            <a:r>
              <a:rPr lang="fr-FR" sz="4800" dirty="0" err="1" smtClean="0">
                <a:latin typeface="Brush Script MT" pitchFamily="66" charset="0"/>
              </a:rPr>
              <a:t>thanks</a:t>
            </a:r>
            <a:r>
              <a:rPr lang="fr-FR" sz="4800" dirty="0" smtClean="0">
                <a:latin typeface="Brush Script MT" pitchFamily="66" charset="0"/>
              </a:rPr>
              <a:t> to sponsors</a:t>
            </a:r>
            <a:endParaRPr lang="fr-FR" sz="4800" dirty="0">
              <a:latin typeface="Brush Script MT" pitchFamily="66" charset="0"/>
            </a:endParaRPr>
          </a:p>
        </p:txBody>
      </p:sp>
      <p:sp>
        <p:nvSpPr>
          <p:cNvPr id="4" name="Flèche droite 3"/>
          <p:cNvSpPr/>
          <p:nvPr/>
        </p:nvSpPr>
        <p:spPr bwMode="auto">
          <a:xfrm rot="19525640">
            <a:off x="5202149" y="652307"/>
            <a:ext cx="1350335" cy="54619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ZoneTexte 7"/>
          <p:cNvSpPr txBox="1">
            <a:spLocks noChangeArrowheads="1"/>
          </p:cNvSpPr>
          <p:nvPr/>
        </p:nvSpPr>
        <p:spPr bwMode="auto">
          <a:xfrm>
            <a:off x="808809" y="5579810"/>
            <a:ext cx="77670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fr-FR" sz="4800" dirty="0" smtClean="0">
                <a:latin typeface="Brush Script MT" pitchFamily="66" charset="0"/>
              </a:rPr>
              <a:t>of the </a:t>
            </a:r>
            <a:r>
              <a:rPr lang="fr-FR" sz="4800" dirty="0" err="1" smtClean="0">
                <a:latin typeface="Brush Script MT" pitchFamily="66" charset="0"/>
              </a:rPr>
              <a:t>Seiscope</a:t>
            </a:r>
            <a:r>
              <a:rPr lang="fr-FR" sz="4800" dirty="0" smtClean="0">
                <a:latin typeface="Brush Script MT" pitchFamily="66" charset="0"/>
              </a:rPr>
              <a:t> consortium</a:t>
            </a:r>
            <a:endParaRPr lang="fr-FR" sz="4800" dirty="0">
              <a:latin typeface="Brush Script MT" pitchFamily="66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b="8026"/>
          <a:stretch/>
        </p:blipFill>
        <p:spPr>
          <a:xfrm>
            <a:off x="395536" y="3284984"/>
            <a:ext cx="8624884" cy="210159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660232" y="55172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Petrobras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274638"/>
            <a:ext cx="5842992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Separation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/>
            </a:r>
            <a:br>
              <a:rPr lang="fr-FR" dirty="0" smtClean="0">
                <a:solidFill>
                  <a:schemeClr val="accent1"/>
                </a:solidFill>
              </a:rPr>
            </a:br>
            <a:r>
              <a:rPr lang="fr-FR" dirty="0" err="1" smtClean="0">
                <a:solidFill>
                  <a:schemeClr val="accent1"/>
                </a:solidFill>
              </a:rPr>
              <a:t>between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two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scales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6" y="2204864"/>
            <a:ext cx="7715250" cy="32194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34968" y="1660158"/>
            <a:ext cx="810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Recorded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traces </a:t>
            </a:r>
            <a:r>
              <a:rPr lang="fr-FR" dirty="0" err="1" smtClean="0"/>
              <a:t>bring</a:t>
            </a:r>
            <a:r>
              <a:rPr lang="fr-FR" dirty="0" smtClean="0"/>
              <a:t>  </a:t>
            </a:r>
            <a:r>
              <a:rPr lang="fr-FR" dirty="0" err="1" smtClean="0"/>
              <a:t>different</a:t>
            </a:r>
            <a:r>
              <a:rPr lang="fr-FR" dirty="0" smtClean="0"/>
              <a:t> information </a:t>
            </a:r>
            <a:r>
              <a:rPr lang="fr-FR" dirty="0" err="1" smtClean="0"/>
              <a:t>from</a:t>
            </a:r>
            <a:r>
              <a:rPr lang="fr-FR" dirty="0" smtClean="0"/>
              <a:t> medium </a:t>
            </a:r>
            <a:r>
              <a:rPr lang="fr-FR" dirty="0" err="1" smtClean="0"/>
              <a:t>properties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444208" y="321297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Claerbout</a:t>
            </a:r>
            <a:r>
              <a:rPr lang="fr-FR" dirty="0" smtClean="0"/>
              <a:t>, 1984)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82760" y="5567969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Macro-model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content</a:t>
            </a:r>
          </a:p>
          <a:p>
            <a:r>
              <a:rPr lang="fr-FR" dirty="0" err="1" smtClean="0"/>
              <a:t>Impedance</a:t>
            </a:r>
            <a:r>
              <a:rPr lang="fr-FR" dirty="0" smtClean="0"/>
              <a:t>/</a:t>
            </a:r>
            <a:r>
              <a:rPr lang="fr-FR" dirty="0" err="1" smtClean="0"/>
              <a:t>Reflectivity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high </a:t>
            </a:r>
            <a:r>
              <a:rPr lang="fr-FR" dirty="0" err="1" smtClean="0"/>
              <a:t>frequency</a:t>
            </a:r>
            <a:r>
              <a:rPr lang="fr-FR" dirty="0" smtClean="0"/>
              <a:t> content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084168" y="5567968"/>
            <a:ext cx="245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0000"/>
                </a:solidFill>
              </a:rPr>
              <a:t>Various</a:t>
            </a:r>
            <a:r>
              <a:rPr lang="fr-FR" i="1" dirty="0" smtClean="0">
                <a:solidFill>
                  <a:srgbClr val="FF0000"/>
                </a:solidFill>
              </a:rPr>
              <a:t> signatures of </a:t>
            </a:r>
            <a:r>
              <a:rPr lang="fr-FR" i="1" dirty="0" err="1" smtClean="0">
                <a:solidFill>
                  <a:srgbClr val="FF0000"/>
                </a:solidFill>
              </a:rPr>
              <a:t>parameters</a:t>
            </a:r>
            <a:r>
              <a:rPr lang="fr-FR" i="1" dirty="0" smtClean="0">
                <a:solidFill>
                  <a:srgbClr val="FF0000"/>
                </a:solidFill>
              </a:rPr>
              <a:t> on data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7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274638"/>
            <a:ext cx="5842992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Separation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/>
            </a:r>
            <a:br>
              <a:rPr lang="fr-FR" dirty="0" smtClean="0">
                <a:solidFill>
                  <a:schemeClr val="accent1"/>
                </a:solidFill>
              </a:rPr>
            </a:br>
            <a:r>
              <a:rPr lang="fr-FR" dirty="0" err="1" smtClean="0">
                <a:solidFill>
                  <a:schemeClr val="accent1"/>
                </a:solidFill>
              </a:rPr>
              <a:t>between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two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scales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6" y="2204864"/>
            <a:ext cx="7715250" cy="32194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34968" y="1660158"/>
            <a:ext cx="810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Recorded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traces </a:t>
            </a:r>
            <a:r>
              <a:rPr lang="fr-FR" dirty="0" err="1" smtClean="0"/>
              <a:t>bring</a:t>
            </a:r>
            <a:r>
              <a:rPr lang="fr-FR" dirty="0" smtClean="0"/>
              <a:t>  </a:t>
            </a:r>
            <a:r>
              <a:rPr lang="fr-FR" dirty="0" err="1" smtClean="0"/>
              <a:t>different</a:t>
            </a:r>
            <a:r>
              <a:rPr lang="fr-FR" dirty="0" smtClean="0"/>
              <a:t> information </a:t>
            </a:r>
            <a:r>
              <a:rPr lang="fr-FR" dirty="0" err="1" smtClean="0"/>
              <a:t>from</a:t>
            </a:r>
            <a:r>
              <a:rPr lang="fr-FR" dirty="0" smtClean="0"/>
              <a:t> medium </a:t>
            </a:r>
            <a:r>
              <a:rPr lang="fr-FR" dirty="0" err="1" smtClean="0"/>
              <a:t>properties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444208" y="321297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Claerbout</a:t>
            </a:r>
            <a:r>
              <a:rPr lang="fr-FR" dirty="0" smtClean="0"/>
              <a:t>, 1984)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82760" y="5567969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Macro-model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content</a:t>
            </a:r>
          </a:p>
          <a:p>
            <a:r>
              <a:rPr lang="fr-FR" dirty="0" err="1" smtClean="0"/>
              <a:t>Impedance</a:t>
            </a:r>
            <a:r>
              <a:rPr lang="fr-FR" dirty="0" smtClean="0"/>
              <a:t>/</a:t>
            </a:r>
            <a:r>
              <a:rPr lang="fr-FR" dirty="0" err="1" smtClean="0"/>
              <a:t>Reflectivity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high </a:t>
            </a:r>
            <a:r>
              <a:rPr lang="fr-FR" dirty="0" err="1" smtClean="0"/>
              <a:t>frequency</a:t>
            </a:r>
            <a:r>
              <a:rPr lang="fr-FR" dirty="0" smtClean="0"/>
              <a:t> content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084168" y="5567968"/>
            <a:ext cx="245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0000"/>
                </a:solidFill>
              </a:rPr>
              <a:t>Various</a:t>
            </a:r>
            <a:r>
              <a:rPr lang="fr-FR" i="1" dirty="0" smtClean="0">
                <a:solidFill>
                  <a:srgbClr val="FF0000"/>
                </a:solidFill>
              </a:rPr>
              <a:t> signatures of </a:t>
            </a:r>
            <a:r>
              <a:rPr lang="fr-FR" i="1" dirty="0" err="1" smtClean="0">
                <a:solidFill>
                  <a:srgbClr val="FF0000"/>
                </a:solidFill>
              </a:rPr>
              <a:t>parameters</a:t>
            </a:r>
            <a:r>
              <a:rPr lang="fr-FR" i="1" dirty="0" smtClean="0">
                <a:solidFill>
                  <a:srgbClr val="FF0000"/>
                </a:solidFill>
              </a:rPr>
              <a:t> on data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3568" y="2204864"/>
            <a:ext cx="7632848" cy="321945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endParaRPr lang="fr-FR" sz="2800" dirty="0" smtClean="0"/>
          </a:p>
          <a:p>
            <a:endParaRPr lang="fr-FR" sz="2800" dirty="0"/>
          </a:p>
          <a:p>
            <a:pPr algn="ctr"/>
            <a:endParaRPr lang="fr-FR" sz="2800" dirty="0" smtClean="0"/>
          </a:p>
          <a:p>
            <a:pPr algn="ctr"/>
            <a:r>
              <a:rPr lang="fr-FR" sz="2800" dirty="0" smtClean="0"/>
              <a:t>How to </a:t>
            </a:r>
            <a:r>
              <a:rPr lang="fr-FR" sz="2800" dirty="0" err="1" smtClean="0"/>
              <a:t>define</a:t>
            </a:r>
            <a:r>
              <a:rPr lang="fr-FR" sz="2800" dirty="0" smtClean="0"/>
              <a:t> the initial model for FWI</a:t>
            </a:r>
            <a:r>
              <a:rPr lang="en-US" sz="2800" dirty="0" smtClean="0"/>
              <a:t>?</a:t>
            </a:r>
          </a:p>
          <a:p>
            <a:pPr algn="ctr"/>
            <a:r>
              <a:rPr lang="fr-FR" sz="2000" dirty="0" smtClean="0"/>
              <a:t>(</a:t>
            </a:r>
            <a:r>
              <a:rPr lang="fr-FR" sz="2000" dirty="0" err="1" smtClean="0"/>
              <a:t>We</a:t>
            </a:r>
            <a:r>
              <a:rPr lang="fr-FR" sz="2000" dirty="0" smtClean="0"/>
              <a:t> do not </a:t>
            </a:r>
            <a:r>
              <a:rPr lang="fr-FR" sz="2000" dirty="0" err="1" smtClean="0"/>
              <a:t>address</a:t>
            </a:r>
            <a:r>
              <a:rPr lang="fr-FR" sz="2000" dirty="0" smtClean="0"/>
              <a:t> 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in 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presentation</a:t>
            </a:r>
            <a:r>
              <a:rPr lang="fr-F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62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274638"/>
            <a:ext cx="5554960" cy="1143000"/>
          </a:xfrm>
        </p:spPr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</a:rPr>
              <a:t>Parameterization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75856" y="2708920"/>
                <a:ext cx="3662028" cy="1861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4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smtClean="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4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4400" b="0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4400" i="1" smtClean="0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4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4400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sz="44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4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4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4400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fr-FR" sz="4400" b="0" i="1" smtClean="0">
                          <a:latin typeface="Cambria Math"/>
                        </a:rPr>
                        <m:t>#</m:t>
                      </m:r>
                      <m:sSub>
                        <m:sSubPr>
                          <m:ctrlPr>
                            <a:rPr lang="en-US" sz="4400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44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4400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sz="4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4400" i="1">
                                      <a:latin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4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sz="4400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fr-FR" sz="440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708920"/>
                <a:ext cx="3662028" cy="18613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27584" y="2397552"/>
                <a:ext cx="1482329" cy="622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397552"/>
                <a:ext cx="1482329" cy="6227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759511" y="2397551"/>
                <a:ext cx="1378454" cy="622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,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fr-FR" sz="3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511" y="2397551"/>
                <a:ext cx="1378454" cy="622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37884" y="4570263"/>
                <a:ext cx="1316771" cy="1407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884" y="4570263"/>
                <a:ext cx="1316771" cy="14073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971600" y="4950783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partial </a:t>
            </a:r>
            <a:r>
              <a:rPr lang="fr-FR" dirty="0" err="1" smtClean="0"/>
              <a:t>derivative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respect to one </a:t>
            </a:r>
            <a:r>
              <a:rPr lang="fr-FR" dirty="0" err="1" smtClean="0"/>
              <a:t>parameter</a:t>
            </a:r>
            <a:r>
              <a:rPr lang="fr-FR" dirty="0" smtClean="0"/>
              <a:t> </a:t>
            </a:r>
            <a:r>
              <a:rPr lang="fr-FR" dirty="0" err="1" smtClean="0"/>
              <a:t>depends</a:t>
            </a:r>
            <a:r>
              <a:rPr lang="fr-FR" dirty="0" smtClean="0"/>
              <a:t> on the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491880" y="191683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Reminder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85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274638"/>
            <a:ext cx="5626968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Misfit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definition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1259632" y="2267744"/>
                <a:ext cx="6181559" cy="49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/>
                      </a:rPr>
                      <m:t>𝑪</m:t>
                    </m:r>
                    <m:d>
                      <m:dPr>
                        <m:ctrlPr>
                          <a:rPr lang="fr-FR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fr-FR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fr-FR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Cambria Math"/>
                      </a:rPr>
                      <m:t>∆</m:t>
                    </m:r>
                    <m:sSup>
                      <m:sSupPr>
                        <m:ctrlPr>
                          <a:rPr lang="fr-FR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𝒅</m:t>
                        </m:r>
                      </m:e>
                      <m:sup>
                        <m:r>
                          <a:rPr lang="fr-FR" i="1" dirty="0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fr-FR" b="1" i="1" dirty="0" smtClean="0">
                        <a:latin typeface="Cambria Math"/>
                        <a:ea typeface="Cambria Math"/>
                      </a:rPr>
                      <m:t>𝚫</m:t>
                    </m:r>
                    <m:r>
                      <a:rPr lang="fr-FR" b="1" i="1" dirty="0" smtClean="0">
                        <a:latin typeface="Cambria Math"/>
                        <a:ea typeface="Cambria Math"/>
                      </a:rPr>
                      <m:t>𝒅</m:t>
                    </m:r>
                    <m:sSup>
                      <m:sSupPr>
                        <m:ctrlPr>
                          <a:rPr lang="fr-FR" b="1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den>
                        </m:f>
                        <m:r>
                          <a:rPr lang="fr-FR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ℇ</m:t>
                        </m:r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i="1" dirty="0">
                            <a:latin typeface="Cambria Math"/>
                            <a:ea typeface="Cambria Math"/>
                          </a:rPr>
                          <m:t>𝒎</m:t>
                        </m:r>
                        <m:r>
                          <a:rPr lang="fr-FR" i="1" dirty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fr-FR" i="1" dirty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/>
                                <a:ea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fr-FR" i="1" dirty="0">
                                <a:latin typeface="Cambria Math"/>
                                <a:ea typeface="Cambria Math"/>
                              </a:rPr>
                              <m:t>𝒑</m:t>
                            </m:r>
                            <m: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  <m:t>𝒓𝒊𝒐𝒓</m:t>
                            </m:r>
                          </m:sub>
                        </m:sSub>
                        <m:r>
                          <a:rPr lang="fr-FR" i="1" dirty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fr-FR" b="1" i="1" dirty="0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fr-FR" b="1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𝒎</m:t>
                        </m:r>
                        <m:r>
                          <a:rPr lang="fr-FR" b="1" i="1" dirty="0" smtClean="0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  <m:t>𝒎</m:t>
                            </m:r>
                          </m:e>
                          <m:sub>
                            <m:r>
                              <a:rPr lang="fr-FR" b="1" i="1" dirty="0" smtClean="0">
                                <a:latin typeface="Cambria Math"/>
                                <a:ea typeface="Cambria Math"/>
                              </a:rPr>
                              <m:t>𝒑𝒓𝒊𝒐𝒓</m:t>
                            </m:r>
                          </m:sub>
                        </m:sSub>
                      </m:e>
                    </m:d>
                  </m:oMath>
                </a14:m>
                <a:endParaRPr lang="fr-FR" b="1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267744"/>
                <a:ext cx="6181559" cy="491096"/>
              </a:xfrm>
              <a:prstGeom prst="rect">
                <a:avLst/>
              </a:prstGeom>
              <a:blipFill rotWithShape="1"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74878" y="3284984"/>
                <a:ext cx="7641538" cy="9946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fr-FR" b="1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fr-FR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fr-FR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1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ℍ</m:t>
                              </m:r>
                            </m:e>
                          </m:d>
                        </m:e>
                        <m:sup>
                          <m:r>
                            <a:rPr lang="fr-FR" b="1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𝚫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/>
                                  <a:ea typeface="Cambria Math"/>
                                </a:rPr>
                                <m:t>𝒌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fr-FR" b="1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ℇ</m:t>
                          </m:r>
                          <m:r>
                            <a:rPr lang="fr-FR" b="1" i="1" smtClean="0">
                              <a:solidFill>
                                <a:schemeClr val="accent2"/>
                              </a:solidFill>
                              <a:latin typeface="Cambria Math"/>
                              <a:ea typeface="Cambria Math"/>
                            </a:rPr>
                            <m:t>𝚫</m:t>
                          </m:r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 smtClean="0"/>
              </a:p>
              <a:p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𝒌</m:t>
                          </m:r>
                          <m: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fr-FR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fr-FR" b="1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ℋ</m:t>
                              </m:r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𝚫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8" y="3284984"/>
                <a:ext cx="7641538" cy="994631"/>
              </a:xfrm>
              <a:prstGeom prst="rect">
                <a:avLst/>
              </a:prstGeom>
              <a:blipFill rotWithShape="1">
                <a:blip r:embed="rId3"/>
                <a:stretch>
                  <a:fillRect b="-12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806324" y="4365104"/>
                <a:ext cx="6086156" cy="1497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ℋ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fr-FR" b="1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fr-FR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1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1" i="1">
                                          <a:latin typeface="Cambria Math"/>
                                          <a:ea typeface="Cambria Math"/>
                                        </a:rPr>
                                        <m:t>𝑱</m:t>
                                      </m:r>
                                    </m:e>
                                    <m:sup>
                                      <m:r>
                                        <a:rPr lang="fr-FR" b="1" i="1"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  <m:r>
                                    <a:rPr lang="fr-FR" b="1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  <m:r>
                                    <a:rPr lang="fr-FR" b="1" i="1">
                                      <a:latin typeface="Cambria Math"/>
                                      <a:ea typeface="Cambria Math"/>
                                    </a:rPr>
                                    <m:t>𝑱</m:t>
                                  </m:r>
                                </m:e>
                              </m:d>
                              <m:r>
                                <a:rPr lang="fr-FR" b="1" i="1">
                                  <a:latin typeface="Cambria Math"/>
                                  <a:ea typeface="Cambria Math"/>
                                </a:rPr>
                                <m:t>+ℇ</m:t>
                              </m:r>
                              <m:r>
                                <a:rPr lang="fr-FR" b="1" i="1">
                                  <a:latin typeface="Cambria Math"/>
                                  <a:ea typeface="Cambria Math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fr-FR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fr-FR" b="1" dirty="0" smtClean="0">
                  <a:ea typeface="Cambria Math"/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  <a:ea typeface="Cambria Math"/>
                  </a:rPr>
                  <a:t>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ℋ</m:t>
                        </m:r>
                      </m:e>
                      <m:sup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/>
                        <a:ea typeface="Cambria Math"/>
                      </a:rPr>
                      <m:t>~</m:t>
                    </m:r>
                    <m:r>
                      <a:rPr lang="fr-FR" b="1" i="1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b="1" i="1">
                                <a:latin typeface="Cambria Math"/>
                                <a:ea typeface="Cambria Math"/>
                              </a:rPr>
                              <m:t>𝒅𝒊𝒂𝒈</m:t>
                            </m:r>
                            <m:r>
                              <a:rPr lang="fr-FR" b="1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1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>
                                        <a:latin typeface="Cambria Math"/>
                                        <a:ea typeface="Cambria Math"/>
                                      </a:rPr>
                                      <m:t>𝑱</m:t>
                                    </m:r>
                                  </m:e>
                                  <m:sup>
                                    <m:r>
                                      <a:rPr lang="fr-FR" b="1" i="1">
                                        <a:latin typeface="Cambria Math"/>
                                        <a:ea typeface="Cambria Math"/>
                                      </a:rPr>
                                      <m:t>†</m:t>
                                    </m:r>
                                  </m:sup>
                                </m:sSup>
                                <m: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  <m:t>𝑱</m:t>
                                </m:r>
                              </m:e>
                            </m:d>
                            <m:r>
                              <a:rPr lang="fr-FR" b="1" i="1">
                                <a:latin typeface="Cambria Math"/>
                                <a:ea typeface="Cambria Math"/>
                              </a:rPr>
                              <m:t>)+ℇ</m:t>
                            </m:r>
                            <m:r>
                              <a:rPr lang="fr-FR" b="1" i="1">
                                <a:latin typeface="Cambria Math"/>
                                <a:ea typeface="Cambria Math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fr-FR" b="1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fr-FR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 smtClean="0"/>
                  <a:t> …   </a:t>
                </a:r>
              </a:p>
              <a:p>
                <a:r>
                  <a:rPr lang="en-US" dirty="0" smtClean="0"/>
                  <a:t>(other approximations as pseudo-Hessian (Shin et al, 2001)</a:t>
                </a:r>
              </a:p>
              <a:p>
                <a:r>
                  <a:rPr lang="fr-FR" dirty="0"/>
                  <a:t>o</a:t>
                </a:r>
                <a:r>
                  <a:rPr lang="fr-FR" dirty="0" smtClean="0"/>
                  <a:t>r the l-BFGS </a:t>
                </a:r>
                <a:r>
                  <a:rPr lang="fr-FR" dirty="0" err="1" smtClean="0"/>
                  <a:t>approach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Nocedal</a:t>
                </a:r>
                <a:r>
                  <a:rPr lang="fr-FR" dirty="0" smtClean="0"/>
                  <a:t> &amp; Wright, 1986))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4" y="4365104"/>
                <a:ext cx="6086156" cy="1497013"/>
              </a:xfrm>
              <a:prstGeom prst="rect">
                <a:avLst/>
              </a:prstGeom>
              <a:blipFill rotWithShape="1">
                <a:blip r:embed="rId4"/>
                <a:stretch>
                  <a:fillRect l="-801" b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683568" y="170080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: </a:t>
            </a:r>
            <a:r>
              <a:rPr lang="fr-FR" dirty="0" err="1" smtClean="0"/>
              <a:t>Ridge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L2L2  (</a:t>
            </a:r>
            <a:r>
              <a:rPr lang="fr-FR" dirty="0" err="1" smtClean="0"/>
              <a:t>Tarantola</a:t>
            </a:r>
            <a:r>
              <a:rPr lang="fr-FR" dirty="0" smtClean="0"/>
              <a:t>, 1987)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611560" y="2843644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Updating</a:t>
            </a:r>
            <a:r>
              <a:rPr lang="fr-FR" dirty="0" smtClean="0"/>
              <a:t> the model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iteration</a:t>
            </a:r>
            <a:r>
              <a:rPr lang="fr-FR" dirty="0" smtClean="0"/>
              <a:t> k+1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iteration</a:t>
            </a:r>
            <a:r>
              <a:rPr lang="fr-FR" dirty="0" smtClean="0"/>
              <a:t> k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463198" y="5847655"/>
            <a:ext cx="842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A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mainly</a:t>
            </a:r>
            <a:r>
              <a:rPr lang="fr-FR" sz="2400" dirty="0" smtClean="0">
                <a:solidFill>
                  <a:srgbClr val="FF0000"/>
                </a:solidFill>
              </a:rPr>
              <a:t> data-</a:t>
            </a:r>
            <a:r>
              <a:rPr lang="fr-FR" sz="2400" dirty="0" err="1" smtClean="0">
                <a:solidFill>
                  <a:srgbClr val="FF0000"/>
                </a:solidFill>
              </a:rPr>
              <a:t>driven</a:t>
            </a:r>
            <a:r>
              <a:rPr lang="fr-FR" sz="2400" dirty="0" smtClean="0">
                <a:solidFill>
                  <a:srgbClr val="FF0000"/>
                </a:solidFill>
              </a:rPr>
              <a:t> technique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83568" y="436510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Hessian</a:t>
            </a:r>
            <a:r>
              <a:rPr lang="fr-FR" dirty="0" smtClean="0"/>
              <a:t>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0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197768"/>
            <a:ext cx="6923112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 </a:t>
            </a:r>
            <a:r>
              <a:rPr lang="fr-FR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descent</a:t>
            </a:r>
            <a:r>
              <a:rPr lang="fr-FR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41168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Principle</a:t>
                </a:r>
              </a:p>
              <a:p>
                <a:pPr lvl="1"/>
                <a:r>
                  <a:rPr lang="fr-FR" sz="2000" dirty="0" err="1" smtClean="0"/>
                  <a:t>Build</a:t>
                </a:r>
                <a:r>
                  <a:rPr lang="fr-FR" sz="2000" dirty="0" smtClean="0"/>
                  <a:t> a </a:t>
                </a:r>
                <a:r>
                  <a:rPr lang="fr-FR" sz="2000" dirty="0" err="1" smtClean="0"/>
                  <a:t>sequence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err="1" smtClean="0"/>
                  <a:t>from</a:t>
                </a:r>
                <a:r>
                  <a:rPr lang="fr-FR" sz="2000" dirty="0" smtClean="0"/>
                  <a:t> an initial </a:t>
                </a:r>
                <a:r>
                  <a:rPr lang="fr-FR" sz="2000" dirty="0" err="1" smtClean="0"/>
                  <a:t>guess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err="1" smtClean="0"/>
                  <a:t>such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that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 marL="457200" lvl="1" indent="0">
                  <a:buNone/>
                </a:pPr>
                <a:r>
                  <a:rPr lang="fr-FR" sz="2000" dirty="0" err="1"/>
                  <a:t>w</a:t>
                </a:r>
                <a:r>
                  <a:rPr lang="fr-FR" sz="2000" dirty="0" err="1" smtClean="0"/>
                  <a:t>here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err="1" smtClean="0"/>
                  <a:t>is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descent</a:t>
                </a:r>
                <a:r>
                  <a:rPr lang="fr-FR" sz="2000" dirty="0" smtClean="0"/>
                  <a:t> direction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globalization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parameter</a:t>
                </a:r>
                <a:r>
                  <a:rPr lang="fr-FR" sz="2000" dirty="0" smtClean="0"/>
                  <a:t> (</a:t>
                </a:r>
                <a:r>
                  <a:rPr lang="fr-FR" sz="2000" dirty="0" err="1" smtClean="0"/>
                  <a:t>linesearch</a:t>
                </a:r>
                <a:r>
                  <a:rPr lang="fr-FR" sz="2000" dirty="0" smtClean="0"/>
                  <a:t>)</a:t>
                </a:r>
              </a:p>
              <a:p>
                <a:r>
                  <a:rPr lang="fr-FR" dirty="0" smtClean="0"/>
                  <a:t>Gradient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endParaRPr lang="fr-FR" dirty="0" smtClean="0"/>
              </a:p>
              <a:p>
                <a:pPr lvl="1"/>
                <a:r>
                  <a:rPr lang="fr-FR" sz="2000" dirty="0" err="1" smtClean="0"/>
                  <a:t>Preconditioned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steepest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descent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method</a:t>
                </a:r>
                <a:endParaRPr lang="fr-FR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 lvl="1"/>
                <a:r>
                  <a:rPr lang="fr-FR" sz="2000" dirty="0" err="1" smtClean="0"/>
                  <a:t>Preconditioned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nonlinear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conjugate</a:t>
                </a:r>
                <a:r>
                  <a:rPr lang="fr-FR" sz="2000" dirty="0" smtClean="0"/>
                  <a:t> gradient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i="1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41168"/>
              </a:xfrm>
              <a:blipFill rotWithShape="1">
                <a:blip r:embed="rId2"/>
                <a:stretch>
                  <a:fillRect l="-1630" t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prstClr val="black">
                    <a:tint val="75000"/>
                  </a:prstClr>
                </a:solidFill>
              </a:rPr>
              <a:t>CGG - MULTI-</a:t>
            </a:r>
            <a:r>
              <a:rPr lang="fr-FR" dirty="0" err="1" smtClean="0">
                <a:solidFill>
                  <a:prstClr val="black">
                    <a:tint val="75000"/>
                  </a:prstClr>
                </a:solidFill>
              </a:rPr>
              <a:t>PlARAMETRIC</a:t>
            </a:r>
            <a:r>
              <a:rPr lang="fr-FR" dirty="0" smtClean="0">
                <a:solidFill>
                  <a:prstClr val="black">
                    <a:tint val="75000"/>
                  </a:prstClr>
                </a:solidFill>
              </a:rPr>
              <a:t> INVERSION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40152" y="3636313"/>
            <a:ext cx="298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One </a:t>
            </a:r>
            <a:r>
              <a:rPr lang="fr-FR" sz="3200" dirty="0" err="1" smtClean="0">
                <a:solidFill>
                  <a:srgbClr val="FF0000"/>
                </a:solidFill>
              </a:rPr>
              <a:t>loop</a:t>
            </a:r>
            <a:r>
              <a:rPr lang="fr-FR" sz="3200" dirty="0" smtClean="0">
                <a:solidFill>
                  <a:srgbClr val="FF0000"/>
                </a:solidFill>
              </a:rPr>
              <a:t> update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56176" y="5877272"/>
            <a:ext cx="19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previous</a:t>
            </a:r>
            <a:r>
              <a:rPr lang="fr-FR" dirty="0" smtClean="0"/>
              <a:t> gradients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197768"/>
            <a:ext cx="6923112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Standard </a:t>
            </a:r>
            <a:r>
              <a:rPr lang="fr-FR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descent</a:t>
            </a:r>
            <a:r>
              <a:rPr lang="fr-FR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84176"/>
                <a:ext cx="8229600" cy="5141168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Principle</a:t>
                </a:r>
              </a:p>
              <a:p>
                <a:pPr lvl="1"/>
                <a:r>
                  <a:rPr lang="fr-FR" sz="2000" dirty="0" err="1" smtClean="0"/>
                  <a:t>Build</a:t>
                </a:r>
                <a:r>
                  <a:rPr lang="fr-FR" sz="2000" dirty="0" smtClean="0"/>
                  <a:t> a </a:t>
                </a:r>
                <a:r>
                  <a:rPr lang="fr-FR" sz="2000" dirty="0" err="1" smtClean="0"/>
                  <a:t>sequence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err="1" smtClean="0"/>
                  <a:t>from</a:t>
                </a:r>
                <a:r>
                  <a:rPr lang="fr-FR" sz="2000" dirty="0" smtClean="0"/>
                  <a:t> an initial </a:t>
                </a:r>
                <a:r>
                  <a:rPr lang="fr-FR" sz="2000" dirty="0" err="1" smtClean="0"/>
                  <a:t>guess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err="1" smtClean="0"/>
                  <a:t>such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that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 marL="457200" lvl="1" indent="0">
                  <a:buNone/>
                </a:pPr>
                <a:r>
                  <a:rPr lang="fr-FR" sz="2000" dirty="0" err="1"/>
                  <a:t>w</a:t>
                </a:r>
                <a:r>
                  <a:rPr lang="fr-FR" sz="2000" dirty="0" err="1" smtClean="0"/>
                  <a:t>here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err="1" smtClean="0"/>
                  <a:t>is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descent</a:t>
                </a:r>
                <a:r>
                  <a:rPr lang="fr-FR" sz="2000" dirty="0" smtClean="0"/>
                  <a:t> direction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globalization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parameter</a:t>
                </a:r>
                <a:r>
                  <a:rPr lang="fr-FR" sz="2000" dirty="0" smtClean="0"/>
                  <a:t> (</a:t>
                </a:r>
                <a:r>
                  <a:rPr lang="fr-FR" sz="2000" dirty="0" err="1" smtClean="0"/>
                  <a:t>linesearch</a:t>
                </a:r>
                <a:r>
                  <a:rPr lang="fr-FR" sz="2000" dirty="0" smtClean="0"/>
                  <a:t>)</a:t>
                </a:r>
              </a:p>
              <a:p>
                <a:r>
                  <a:rPr lang="fr-FR" dirty="0" smtClean="0"/>
                  <a:t>Newton </a:t>
                </a:r>
                <a:r>
                  <a:rPr lang="fr-FR" dirty="0" err="1" smtClean="0"/>
                  <a:t>methods</a:t>
                </a:r>
                <a:endParaRPr lang="fr-FR" dirty="0" smtClean="0"/>
              </a:p>
              <a:p>
                <a:pPr lvl="1"/>
                <a:r>
                  <a:rPr lang="fr-FR" sz="2000" dirty="0" smtClean="0"/>
                  <a:t>Newton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𝐻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sz="240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 lvl="1"/>
                <a:r>
                  <a:rPr lang="fr-FR" sz="2000" dirty="0" smtClean="0"/>
                  <a:t>In practice: quasi-Newton </a:t>
                </a:r>
                <a:r>
                  <a:rPr lang="fr-FR" sz="2000" dirty="0" err="1" smtClean="0"/>
                  <a:t>methods</a:t>
                </a:r>
                <a:endParaRPr lang="fr-FR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i="1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𝑤𝑖𝑡h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≃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𝐻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 smtClean="0"/>
              </a:p>
              <a:p>
                <a:pPr marL="0" indent="0">
                  <a:buNone/>
                </a:pPr>
                <a:r>
                  <a:rPr lang="fr-FR" sz="2000" dirty="0" smtClean="0"/>
                  <a:t>        </a:t>
                </a:r>
                <a:r>
                  <a:rPr lang="fr-FR" sz="2000" dirty="0" err="1" smtClean="0"/>
                  <a:t>systematic</a:t>
                </a:r>
                <a:r>
                  <a:rPr lang="fr-FR" sz="2000" dirty="0" smtClean="0"/>
                  <a:t>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/>
                  <a:t> by the l-BFGS </a:t>
                </a:r>
                <a:r>
                  <a:rPr lang="fr-FR" sz="2000" dirty="0" err="1" smtClean="0"/>
                  <a:t>method</a:t>
                </a:r>
                <a:r>
                  <a:rPr lang="fr-FR" sz="2000" dirty="0" smtClean="0"/>
                  <a:t> (Byrd et al, 1995)</a:t>
                </a:r>
              </a:p>
              <a:p>
                <a:pPr marL="0" indent="0">
                  <a:buNone/>
                </a:pPr>
                <a:r>
                  <a:rPr lang="fr-FR" sz="2000" dirty="0"/>
                  <a:t> </a:t>
                </a:r>
                <a:r>
                  <a:rPr lang="fr-FR" sz="2000" dirty="0" smtClean="0"/>
                  <a:t>       (</a:t>
                </a:r>
                <a:r>
                  <a:rPr lang="fr-FR" sz="2000" dirty="0" err="1" smtClean="0"/>
                  <a:t>requires</a:t>
                </a:r>
                <a:r>
                  <a:rPr lang="fr-FR" sz="2000" dirty="0" smtClean="0"/>
                  <a:t> to store l values of the gradients and </a:t>
                </a:r>
                <a:r>
                  <a:rPr lang="fr-FR" sz="2000" dirty="0" err="1" smtClean="0"/>
                  <a:t>models</a:t>
                </a:r>
                <a:r>
                  <a:rPr lang="fr-FR" sz="2000" dirty="0" smtClean="0"/>
                  <a:t>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84176"/>
                <a:ext cx="8229600" cy="5141168"/>
              </a:xfrm>
              <a:blipFill rotWithShape="1">
                <a:blip r:embed="rId2"/>
                <a:stretch>
                  <a:fillRect l="-1630" t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prstClr val="black">
                    <a:tint val="75000"/>
                  </a:prstClr>
                </a:solidFill>
              </a:rPr>
              <a:t>CGG - MULTI-</a:t>
            </a:r>
            <a:r>
              <a:rPr lang="fr-FR" dirty="0" err="1" smtClean="0">
                <a:solidFill>
                  <a:prstClr val="black">
                    <a:tint val="75000"/>
                  </a:prstClr>
                </a:solidFill>
              </a:rPr>
              <a:t>PlARAMETRIC</a:t>
            </a:r>
            <a:r>
              <a:rPr lang="fr-FR" dirty="0" smtClean="0">
                <a:solidFill>
                  <a:prstClr val="black">
                    <a:tint val="75000"/>
                  </a:prstClr>
                </a:solidFill>
              </a:rPr>
              <a:t> INVERSION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84168" y="4581128"/>
            <a:ext cx="298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One </a:t>
            </a:r>
            <a:r>
              <a:rPr lang="fr-FR" sz="3200" dirty="0" err="1" smtClean="0">
                <a:solidFill>
                  <a:srgbClr val="FF0000"/>
                </a:solidFill>
              </a:rPr>
              <a:t>loop</a:t>
            </a:r>
            <a:r>
              <a:rPr lang="fr-FR" sz="3200" dirty="0" smtClean="0">
                <a:solidFill>
                  <a:srgbClr val="FF0000"/>
                </a:solidFill>
              </a:rPr>
              <a:t> update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039075" y="3924345"/>
            <a:ext cx="3141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FF0000"/>
                </a:solidFill>
              </a:rPr>
              <a:t>Two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loops</a:t>
            </a:r>
            <a:r>
              <a:rPr lang="fr-FR" sz="3200" dirty="0" smtClean="0">
                <a:solidFill>
                  <a:srgbClr val="FF0000"/>
                </a:solidFill>
              </a:rPr>
              <a:t> update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5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3763</Words>
  <Application>Microsoft Office PowerPoint</Application>
  <PresentationFormat>Affichage à l'écran (4:3)</PresentationFormat>
  <Paragraphs>667</Paragraphs>
  <Slides>63</Slides>
  <Notes>1</Notes>
  <HiddenSlides>1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63</vt:i4>
      </vt:variant>
    </vt:vector>
  </HeadingPairs>
  <TitlesOfParts>
    <vt:vector size="65" baseType="lpstr">
      <vt:lpstr>1_Thème Office</vt:lpstr>
      <vt:lpstr>Modèle par défaut</vt:lpstr>
      <vt:lpstr>"Multi-parameter seismic inversion".</vt:lpstr>
      <vt:lpstr>Présentation PowerPoint</vt:lpstr>
      <vt:lpstr>Motivation</vt:lpstr>
      <vt:lpstr>Downscaling</vt:lpstr>
      <vt:lpstr>Apple/Orange comparison</vt:lpstr>
      <vt:lpstr>Outline</vt:lpstr>
      <vt:lpstr>Misfit definition</vt:lpstr>
      <vt:lpstr>Standard descent methods</vt:lpstr>
      <vt:lpstr>Standard descent methods</vt:lpstr>
      <vt:lpstr>Normal equations: scaling</vt:lpstr>
      <vt:lpstr>Inverse Hessian operator</vt:lpstr>
      <vt:lpstr>Inverse Hessian Operator</vt:lpstr>
      <vt:lpstr>Truncated Newton method</vt:lpstr>
      <vt:lpstr>Sum-up</vt:lpstr>
      <vt:lpstr>Cross-talk effects</vt:lpstr>
      <vt:lpstr>Outline</vt:lpstr>
      <vt:lpstr>Joint hypocenter/velocity</vt:lpstr>
      <vt:lpstr>Joint hypocenter/velocity</vt:lpstr>
      <vt:lpstr>Vp/XYZT0 inversion</vt:lpstr>
      <vt:lpstr>A know example</vt:lpstr>
      <vt:lpstr>Vp inversion only</vt:lpstr>
      <vt:lpstr>Vp and XYZ through l-BFGS</vt:lpstr>
      <vt:lpstr>Présentation PowerPoint</vt:lpstr>
      <vt:lpstr>Vp and XYZT0 through TCN</vt:lpstr>
      <vt:lpstr>Partial conclusion</vt:lpstr>
      <vt:lpstr>Outline</vt:lpstr>
      <vt:lpstr>BP 2004 model using Full Waveform Inversion</vt:lpstr>
      <vt:lpstr>Two statements</vt:lpstr>
      <vt:lpstr>Présentation PowerPoint</vt:lpstr>
      <vt:lpstr>Présentation PowerPoint</vt:lpstr>
      <vt:lpstr>Présentation PowerPoint</vt:lpstr>
      <vt:lpstr>Real 2D Valhall case (4C)</vt:lpstr>
      <vt:lpstr>Sensitivity of data</vt:lpstr>
      <vt:lpstr>Gradient structure</vt:lpstr>
      <vt:lpstr>Gradient structure</vt:lpstr>
      <vt:lpstr>Outline</vt:lpstr>
      <vt:lpstr>Cross sections (radiation, scattering …)</vt:lpstr>
      <vt:lpstr>Hessian Analysis</vt:lpstr>
      <vt:lpstr>Eigen analysis of the Hessian</vt:lpstr>
      <vt:lpstr>Valhall illustration</vt:lpstr>
      <vt:lpstr>(Vp, r, Ip) ?</vt:lpstr>
      <vt:lpstr>(Vp,r) trade-off</vt:lpstr>
      <vt:lpstr>(Vp,r,Qp) ?</vt:lpstr>
      <vt:lpstr>Outline</vt:lpstr>
      <vt:lpstr>A very simple example for VTI anisotropy</vt:lpstr>
      <vt:lpstr>Scaling influence</vt:lpstr>
      <vt:lpstr>No scaling</vt:lpstr>
      <vt:lpstr>Vp scaling</vt:lpstr>
      <vt:lpstr>Class scaling</vt:lpstr>
      <vt:lpstr>VTI reconstruction</vt:lpstr>
      <vt:lpstr>Présentation PowerPoint</vt:lpstr>
      <vt:lpstr>Outline</vt:lpstr>
      <vt:lpstr>Présentation PowerPoint</vt:lpstr>
      <vt:lpstr> BP 2004 model</vt:lpstr>
      <vt:lpstr>Low frequency  content</vt:lpstr>
      <vt:lpstr>Intermediate  frequency content</vt:lpstr>
      <vt:lpstr>Higher frequency  content</vt:lpstr>
      <vt:lpstr>Présentation PowerPoint</vt:lpstr>
      <vt:lpstr>Présentation PowerPoint</vt:lpstr>
      <vt:lpstr>Présentation PowerPoint</vt:lpstr>
      <vt:lpstr>Separation  between two scales</vt:lpstr>
      <vt:lpstr>Separation  between two scales</vt:lpstr>
      <vt:lpstr>Parameterization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VIRIEUX</dc:creator>
  <cp:lastModifiedBy>VIRIEUX</cp:lastModifiedBy>
  <cp:revision>169</cp:revision>
  <cp:lastPrinted>2013-12-19T10:19:47Z</cp:lastPrinted>
  <dcterms:created xsi:type="dcterms:W3CDTF">2013-05-19T15:45:12Z</dcterms:created>
  <dcterms:modified xsi:type="dcterms:W3CDTF">2013-12-19T16:32:09Z</dcterms:modified>
</cp:coreProperties>
</file>